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0" r:id="rId1"/>
  </p:sldMasterIdLst>
  <p:notesMasterIdLst>
    <p:notesMasterId r:id="rId13"/>
  </p:notesMasterIdLst>
  <p:handoutMasterIdLst>
    <p:handoutMasterId r:id="rId14"/>
  </p:handoutMasterIdLst>
  <p:sldIdLst>
    <p:sldId id="401" r:id="rId2"/>
    <p:sldId id="402" r:id="rId3"/>
    <p:sldId id="403" r:id="rId4"/>
    <p:sldId id="425" r:id="rId5"/>
    <p:sldId id="404" r:id="rId6"/>
    <p:sldId id="405" r:id="rId7"/>
    <p:sldId id="409" r:id="rId8"/>
    <p:sldId id="410" r:id="rId9"/>
    <p:sldId id="411" r:id="rId10"/>
    <p:sldId id="415" r:id="rId11"/>
    <p:sldId id="424" r:id="rId12"/>
  </p:sldIdLst>
  <p:sldSz cx="9144000" cy="6858000" type="screen4x3"/>
  <p:notesSz cx="7099300" cy="102346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373D"/>
    <a:srgbClr val="FF6666"/>
    <a:srgbClr val="FF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2787"/>
    <p:restoredTop sz="91081" autoAdjust="0"/>
  </p:normalViewPr>
  <p:slideViewPr>
    <p:cSldViewPr>
      <p:cViewPr varScale="1">
        <p:scale>
          <a:sx n="84" d="100"/>
          <a:sy n="84" d="100"/>
        </p:scale>
        <p:origin x="-954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2034" y="-114"/>
      </p:cViewPr>
      <p:guideLst>
        <p:guide orient="horz" pos="3223"/>
        <p:guide pos="223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USER\Desktop\Mouscron%20PAED\Collecte%20donn&#233;es\C02%20+%20Fich%20Calculs\Bilan%20C02%20final%2019.1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view3D>
      <c:rAngAx val="1"/>
    </c:view3D>
    <c:plotArea>
      <c:layout>
        <c:manualLayout>
          <c:layoutTarget val="inner"/>
          <c:xMode val="edge"/>
          <c:yMode val="edge"/>
          <c:x val="0.10327568258545818"/>
          <c:y val="5.0925925925925944E-2"/>
          <c:w val="0.72592979859696183"/>
          <c:h val="0.88933654126567507"/>
        </c:manualLayout>
      </c:layout>
      <c:bar3DChart>
        <c:barDir val="col"/>
        <c:grouping val="clustered"/>
        <c:ser>
          <c:idx val="0"/>
          <c:order val="0"/>
          <c:tx>
            <c:v>329.303,10</c:v>
          </c:tx>
          <c:cat>
            <c:numRef>
              <c:f>Feuil1!$G$60:$L$60</c:f>
              <c:numCache>
                <c:formatCode>General</c:formatCode>
                <c:ptCount val="6"/>
              </c:numCache>
            </c:numRef>
          </c:cat>
          <c:val>
            <c:numRef>
              <c:f>Feuil1!$G$61:$L$61</c:f>
              <c:numCache>
                <c:formatCode>General</c:formatCode>
                <c:ptCount val="6"/>
                <c:pt idx="0">
                  <c:v>1990</c:v>
                </c:pt>
                <c:pt idx="2">
                  <c:v>329303.09999999998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v>372.269,40</c:v>
          </c:tx>
          <c:cat>
            <c:numRef>
              <c:f>Feuil1!$G$60:$L$60</c:f>
              <c:numCache>
                <c:formatCode>General</c:formatCode>
                <c:ptCount val="6"/>
              </c:numCache>
            </c:numRef>
          </c:cat>
          <c:val>
            <c:numRef>
              <c:f>Feuil1!$G$62:$L$62</c:f>
              <c:numCache>
                <c:formatCode>General</c:formatCode>
                <c:ptCount val="6"/>
                <c:pt idx="0">
                  <c:v>2006</c:v>
                </c:pt>
                <c:pt idx="2">
                  <c:v>372269.39999999997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v>381.392,76</c:v>
          </c:tx>
          <c:cat>
            <c:numRef>
              <c:f>Feuil1!$G$60:$L$60</c:f>
              <c:numCache>
                <c:formatCode>General</c:formatCode>
                <c:ptCount val="6"/>
              </c:numCache>
            </c:numRef>
          </c:cat>
          <c:val>
            <c:numRef>
              <c:f>Feuil1!$G$63:$L$63</c:f>
              <c:numCache>
                <c:formatCode>General</c:formatCode>
                <c:ptCount val="6"/>
                <c:pt idx="0">
                  <c:v>2012</c:v>
                </c:pt>
                <c:pt idx="2" formatCode="0.00">
                  <c:v>381392.76250000007</c:v>
                </c:pt>
                <c:pt idx="4">
                  <c:v>0</c:v>
                </c:pt>
              </c:numCache>
            </c:numRef>
          </c:val>
        </c:ser>
        <c:ser>
          <c:idx val="3"/>
          <c:order val="3"/>
          <c:tx>
            <c:v>260.149,45</c:v>
          </c:tx>
          <c:cat>
            <c:numRef>
              <c:f>Feuil1!$G$60:$L$60</c:f>
              <c:numCache>
                <c:formatCode>General</c:formatCode>
                <c:ptCount val="6"/>
              </c:numCache>
            </c:numRef>
          </c:cat>
          <c:val>
            <c:numRef>
              <c:f>Feuil1!$G$64:$L$64</c:f>
              <c:numCache>
                <c:formatCode>General</c:formatCode>
                <c:ptCount val="6"/>
                <c:pt idx="0">
                  <c:v>0</c:v>
                </c:pt>
                <c:pt idx="2" formatCode="0.00">
                  <c:v>260149.44899999996</c:v>
                </c:pt>
                <c:pt idx="4" formatCode="0.00">
                  <c:v>0</c:v>
                </c:pt>
              </c:numCache>
            </c:numRef>
          </c:val>
        </c:ser>
        <c:gapWidth val="99"/>
        <c:gapDepth val="114"/>
        <c:shape val="box"/>
        <c:axId val="60855040"/>
        <c:axId val="60856576"/>
        <c:axId val="0"/>
      </c:bar3DChart>
      <c:catAx>
        <c:axId val="60855040"/>
        <c:scaling>
          <c:orientation val="minMax"/>
        </c:scaling>
        <c:axPos val="b"/>
        <c:majorGridlines/>
        <c:numFmt formatCode="General" sourceLinked="1"/>
        <c:tickLblPos val="nextTo"/>
        <c:crossAx val="60856576"/>
        <c:crosses val="autoZero"/>
        <c:auto val="1"/>
        <c:lblAlgn val="ctr"/>
        <c:lblOffset val="100"/>
      </c:catAx>
      <c:valAx>
        <c:axId val="6085657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fr-FR"/>
          </a:p>
        </c:txPr>
        <c:crossAx val="60855040"/>
        <c:crosses val="autoZero"/>
        <c:crossBetween val="between"/>
      </c:valAx>
    </c:plotArea>
    <c:legend>
      <c:legendPos val="r"/>
      <c:layout/>
      <c:txPr>
        <a:bodyPr/>
        <a:lstStyle/>
        <a:p>
          <a:pPr rtl="0">
            <a:defRPr i="1"/>
          </a:pPr>
          <a:endParaRPr lang="fr-FR"/>
        </a:p>
      </c:txPr>
    </c:legend>
    <c:plotVisOnly val="1"/>
    <c:dispBlanksAs val="zero"/>
  </c:chart>
  <c:spPr>
    <a:ln>
      <a:solidFill>
        <a:schemeClr val="accent1"/>
      </a:solidFill>
    </a:ln>
  </c:sp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0.4556</cdr:x>
      <cdr:y>0.21847</cdr:y>
    </cdr:from>
    <cdr:to>
      <cdr:x>0.65973</cdr:x>
      <cdr:y>0.31945</cdr:y>
    </cdr:to>
    <cdr:sp macro="" textlink="">
      <cdr:nvSpPr>
        <cdr:cNvPr id="3" name="ZoneTexte 4"/>
        <cdr:cNvSpPr txBox="1"/>
      </cdr:nvSpPr>
      <cdr:spPr>
        <a:xfrm xmlns:a="http://schemas.openxmlformats.org/drawingml/2006/main">
          <a:off x="2467070" y="599304"/>
          <a:ext cx="1105356" cy="277008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20000"/>
            <a:lumOff val="80000"/>
          </a:schemeClr>
        </a:solidFill>
        <a:ln xmlns:a="http://schemas.openxmlformats.org/drawingml/2006/main">
          <a:solidFill>
            <a:schemeClr val="accent6">
              <a:lumMod val="75000"/>
            </a:schemeClr>
          </a:solidFill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fr-FR"/>
          </a:defPPr>
          <a:lvl1pPr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sz="24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sz="24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sz="24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sz="24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fr-BE" sz="1200" dirty="0" smtClean="0">
              <a:latin typeface="Book Antiqua" pitchFamily="18" charset="0"/>
            </a:rPr>
            <a:t>- 121.243,31 t </a:t>
          </a:r>
          <a:endParaRPr lang="fr-BE" sz="1200" dirty="0">
            <a:latin typeface="Book Antiqua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787" cy="51133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9035" tIns="49518" rIns="99035" bIns="49518" numCol="1" anchor="t" anchorCtr="0" compatLnSpc="1">
            <a:prstTxWarp prst="textNoShape">
              <a:avLst/>
            </a:prstTxWarp>
          </a:bodyPr>
          <a:lstStyle>
            <a:lvl1pPr>
              <a:buFontTx/>
              <a:buNone/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514" y="0"/>
            <a:ext cx="3076786" cy="51133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9035" tIns="49518" rIns="99035" bIns="49518" numCol="1" anchor="t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54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280"/>
            <a:ext cx="3076787" cy="51133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9035" tIns="49518" rIns="99035" bIns="49518" numCol="1" anchor="b" anchorCtr="0" compatLnSpc="1">
            <a:prstTxWarp prst="textNoShape">
              <a:avLst/>
            </a:prstTxWarp>
          </a:bodyPr>
          <a:lstStyle>
            <a:lvl1pPr>
              <a:buFontTx/>
              <a:buNone/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54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514" y="9723280"/>
            <a:ext cx="3076786" cy="51133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9035" tIns="49518" rIns="99035" bIns="49518" numCol="1" anchor="b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300"/>
            </a:lvl1pPr>
          </a:lstStyle>
          <a:p>
            <a:pPr>
              <a:defRPr/>
            </a:pPr>
            <a:fld id="{5D09E58C-1CC4-4F0E-994E-D7A46837C526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361466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787" cy="511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5" tIns="49518" rIns="99035" bIns="49518" numCol="1" anchor="t" anchorCtr="0" compatLnSpc="1">
            <a:prstTxWarp prst="textNoShape">
              <a:avLst/>
            </a:prstTxWarp>
          </a:bodyPr>
          <a:lstStyle>
            <a:lvl1pPr>
              <a:buFontTx/>
              <a:buNone/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0927" y="0"/>
            <a:ext cx="3076787" cy="511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5" tIns="49518" rIns="99035" bIns="49518" numCol="1" anchor="t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295" y="4860846"/>
            <a:ext cx="5680710" cy="4606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5" tIns="49518" rIns="99035" bIns="495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692"/>
            <a:ext cx="3076787" cy="511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5" tIns="49518" rIns="99035" bIns="49518" numCol="1" anchor="b" anchorCtr="0" compatLnSpc="1">
            <a:prstTxWarp prst="textNoShape">
              <a:avLst/>
            </a:prstTxWarp>
          </a:bodyPr>
          <a:lstStyle>
            <a:lvl1pPr>
              <a:buFontTx/>
              <a:buNone/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0927" y="9721692"/>
            <a:ext cx="3076787" cy="511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5" tIns="49518" rIns="99035" bIns="49518" numCol="1" anchor="b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300"/>
            </a:lvl1pPr>
          </a:lstStyle>
          <a:p>
            <a:pPr>
              <a:defRPr/>
            </a:pPr>
            <a:fld id="{A5A33AFC-8F14-4554-9655-744E05DCDA54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0253732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0916A5-8CA3-4CBC-B31B-FA17336C179F}" type="slidenum">
              <a:rPr lang="fr-FR" smtClean="0">
                <a:solidFill>
                  <a:prstClr val="black"/>
                </a:solidFill>
              </a:rPr>
              <a:pPr/>
              <a:t>1</a:t>
            </a:fld>
            <a:endParaRPr lang="fr-FR" smtClean="0">
              <a:solidFill>
                <a:prstClr val="black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0916A5-8CA3-4CBC-B31B-FA17336C179F}" type="slidenum">
              <a:rPr lang="fr-FR" smtClean="0">
                <a:solidFill>
                  <a:prstClr val="black"/>
                </a:solidFill>
              </a:rPr>
              <a:pPr/>
              <a:t>10</a:t>
            </a:fld>
            <a:endParaRPr lang="fr-FR" smtClean="0">
              <a:solidFill>
                <a:prstClr val="black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0916A5-8CA3-4CBC-B31B-FA17336C179F}" type="slidenum">
              <a:rPr lang="fr-FR" smtClean="0">
                <a:solidFill>
                  <a:prstClr val="black"/>
                </a:solidFill>
              </a:rPr>
              <a:pPr/>
              <a:t>11</a:t>
            </a:fld>
            <a:endParaRPr lang="fr-FR" smtClean="0">
              <a:solidFill>
                <a:prstClr val="black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0916A5-8CA3-4CBC-B31B-FA17336C179F}" type="slidenum">
              <a:rPr lang="fr-FR" smtClean="0">
                <a:solidFill>
                  <a:prstClr val="black"/>
                </a:solidFill>
              </a:rPr>
              <a:pPr/>
              <a:t>2</a:t>
            </a:fld>
            <a:endParaRPr lang="fr-FR" smtClean="0">
              <a:solidFill>
                <a:prstClr val="black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fr-FR" dirty="0" smtClean="0"/>
              <a:t>Attention préciser soit la quantité</a:t>
            </a:r>
            <a:r>
              <a:rPr lang="fr-FR" baseline="0" dirty="0" smtClean="0"/>
              <a:t> totale soit -121243 de quoi</a:t>
            </a:r>
            <a:endParaRPr lang="fr-FR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0916A5-8CA3-4CBC-B31B-FA17336C179F}" type="slidenum">
              <a:rPr lang="fr-FR" smtClean="0">
                <a:solidFill>
                  <a:prstClr val="black"/>
                </a:solidFill>
              </a:rPr>
              <a:pPr/>
              <a:t>3</a:t>
            </a:fld>
            <a:endParaRPr lang="fr-FR" smtClean="0">
              <a:solidFill>
                <a:prstClr val="black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fr-FR" dirty="0" smtClean="0"/>
              <a:t>120.000.000</a:t>
            </a:r>
            <a:r>
              <a:rPr lang="fr-FR" baseline="0" dirty="0" smtClean="0"/>
              <a:t> /7 ans par an???</a:t>
            </a:r>
          </a:p>
          <a:p>
            <a:pPr eaLnBrk="1" hangingPunct="1"/>
            <a:r>
              <a:rPr lang="fr-FR" baseline="0" dirty="0" smtClean="0"/>
              <a:t>Amélioration de la compétitivité des entreprises</a:t>
            </a:r>
          </a:p>
          <a:p>
            <a:pPr eaLnBrk="1" hangingPunct="1"/>
            <a:r>
              <a:rPr lang="fr-FR" baseline="0" dirty="0" smtClean="0"/>
              <a:t>Développement de nouvelles filières locales</a:t>
            </a:r>
          </a:p>
          <a:p>
            <a:pPr eaLnBrk="1" hangingPunct="1"/>
            <a:r>
              <a:rPr lang="fr-FR" baseline="0" dirty="0" smtClean="0"/>
              <a:t>Amélioration/maîtrise du pouvoir d’achat direct …..</a:t>
            </a:r>
            <a:endParaRPr lang="fr-FR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0916A5-8CA3-4CBC-B31B-FA17336C179F}" type="slidenum">
              <a:rPr lang="fr-FR" smtClean="0">
                <a:solidFill>
                  <a:prstClr val="black"/>
                </a:solidFill>
              </a:rPr>
              <a:pPr/>
              <a:t>4</a:t>
            </a:fld>
            <a:endParaRPr lang="fr-FR" smtClean="0">
              <a:solidFill>
                <a:prstClr val="black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fr-FR" dirty="0" smtClean="0"/>
              <a:t>120.000.000</a:t>
            </a:r>
            <a:r>
              <a:rPr lang="fr-FR" baseline="0" dirty="0" smtClean="0"/>
              <a:t> /7 ans par an???</a:t>
            </a:r>
          </a:p>
          <a:p>
            <a:pPr eaLnBrk="1" hangingPunct="1"/>
            <a:r>
              <a:rPr lang="fr-FR" baseline="0" dirty="0" smtClean="0"/>
              <a:t>Amélioration de la compétitivité des entreprises</a:t>
            </a:r>
          </a:p>
          <a:p>
            <a:pPr eaLnBrk="1" hangingPunct="1"/>
            <a:r>
              <a:rPr lang="fr-FR" baseline="0" dirty="0" smtClean="0"/>
              <a:t>Développement de nouvelles filières locales</a:t>
            </a:r>
          </a:p>
          <a:p>
            <a:pPr eaLnBrk="1" hangingPunct="1"/>
            <a:r>
              <a:rPr lang="fr-FR" baseline="0" dirty="0" smtClean="0"/>
              <a:t>Amélioration/maîtrise du pouvoir d’achat direct …..</a:t>
            </a:r>
            <a:endParaRPr lang="fr-FR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0916A5-8CA3-4CBC-B31B-FA17336C179F}" type="slidenum">
              <a:rPr lang="fr-FR" smtClean="0">
                <a:solidFill>
                  <a:prstClr val="black"/>
                </a:solidFill>
              </a:rPr>
              <a:pPr/>
              <a:t>5</a:t>
            </a:fld>
            <a:endParaRPr lang="fr-FR" smtClean="0">
              <a:solidFill>
                <a:prstClr val="black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fr-FR" dirty="0" smtClean="0"/>
              <a:t>Si possible</a:t>
            </a:r>
            <a:r>
              <a:rPr lang="fr-FR" baseline="0" dirty="0" smtClean="0"/>
              <a:t> épaisseur identique des lignes</a:t>
            </a:r>
          </a:p>
          <a:p>
            <a:pPr eaLnBrk="1" hangingPunct="1"/>
            <a:r>
              <a:rPr lang="fr-FR" baseline="0" dirty="0" smtClean="0"/>
              <a:t>Et couleur jusqu’au bout  les actions ne s’arrêtent plus ajouter des X dans les cases « actives »</a:t>
            </a:r>
            <a:endParaRPr lang="fr-FR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0916A5-8CA3-4CBC-B31B-FA17336C179F}" type="slidenum">
              <a:rPr lang="fr-FR" smtClean="0">
                <a:solidFill>
                  <a:prstClr val="black"/>
                </a:solidFill>
              </a:rPr>
              <a:pPr/>
              <a:t>6</a:t>
            </a:fld>
            <a:endParaRPr lang="fr-FR" smtClean="0">
              <a:solidFill>
                <a:prstClr val="black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fr-FR" dirty="0" smtClean="0"/>
              <a:t>ATTENTION 2.656 pour les bat </a:t>
            </a:r>
            <a:r>
              <a:rPr lang="fr-FR" dirty="0" err="1" smtClean="0"/>
              <a:t>com</a:t>
            </a:r>
            <a:r>
              <a:rPr lang="fr-FR" dirty="0" smtClean="0"/>
              <a:t> c’est 2,16%et pas 16,54</a:t>
            </a:r>
          </a:p>
          <a:p>
            <a:pPr eaLnBrk="1" hangingPunct="1"/>
            <a:r>
              <a:rPr lang="fr-FR" dirty="0" smtClean="0"/>
              <a:t>Importance de</a:t>
            </a:r>
            <a:r>
              <a:rPr lang="fr-FR" baseline="0" dirty="0" smtClean="0"/>
              <a:t> partir de la représentativité /émissions aussi + que contribution simple demande d’effort</a:t>
            </a:r>
            <a:endParaRPr lang="fr-FR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0916A5-8CA3-4CBC-B31B-FA17336C179F}" type="slidenum">
              <a:rPr lang="fr-FR" smtClean="0">
                <a:solidFill>
                  <a:prstClr val="black"/>
                </a:solidFill>
              </a:rPr>
              <a:pPr/>
              <a:t>7</a:t>
            </a:fld>
            <a:endParaRPr lang="fr-FR" smtClean="0">
              <a:solidFill>
                <a:prstClr val="black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0916A5-8CA3-4CBC-B31B-FA17336C179F}" type="slidenum">
              <a:rPr lang="fr-FR" smtClean="0">
                <a:solidFill>
                  <a:prstClr val="black"/>
                </a:solidFill>
              </a:rPr>
              <a:pPr/>
              <a:t>8</a:t>
            </a:fld>
            <a:endParaRPr lang="fr-FR" smtClean="0">
              <a:solidFill>
                <a:prstClr val="black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fr-FR" dirty="0" smtClean="0"/>
              <a:t>Expliquer charge/produit/rentabilité</a:t>
            </a:r>
          </a:p>
          <a:p>
            <a:pPr eaLnBrk="1" hangingPunct="1"/>
            <a:r>
              <a:rPr lang="fr-FR" dirty="0" smtClean="0"/>
              <a:t>ATTENTION 4.590.185 cumulé sur 7 ans</a:t>
            </a:r>
            <a:r>
              <a:rPr lang="fr-FR" baseline="0" dirty="0" smtClean="0"/>
              <a:t> pris constant</a:t>
            </a:r>
          </a:p>
          <a:p>
            <a:pPr eaLnBrk="1" hangingPunct="1"/>
            <a:r>
              <a:rPr lang="fr-FR" baseline="0" dirty="0" smtClean="0"/>
              <a:t>14.392.000 potentiel d’emprunt sur 20 ans après amortissement 1.000.000 éco/an</a:t>
            </a:r>
          </a:p>
          <a:p>
            <a:pPr eaLnBrk="1" hangingPunct="1"/>
            <a:r>
              <a:rPr lang="fr-FR" baseline="0" dirty="0" smtClean="0"/>
              <a:t>DUR DUR harmoniser les info et préciser l’origine!!!!</a:t>
            </a:r>
          </a:p>
          <a:p>
            <a:pPr eaLnBrk="1" hangingPunct="1"/>
            <a:r>
              <a:rPr lang="fr-FR" baseline="0" dirty="0" smtClean="0"/>
              <a:t>Vérifier méthode d’</a:t>
            </a:r>
            <a:r>
              <a:rPr lang="fr-FR" baseline="0" dirty="0" err="1" smtClean="0"/>
              <a:t>esrtimation</a:t>
            </a:r>
            <a:r>
              <a:rPr lang="fr-FR" baseline="0" dirty="0" smtClean="0"/>
              <a:t> pour les bâtiments tertiaires gd différence avec les bâtiments </a:t>
            </a:r>
            <a:r>
              <a:rPr lang="fr-FR" baseline="0" dirty="0" err="1" smtClean="0"/>
              <a:t>comunaux</a:t>
            </a:r>
            <a:endParaRPr lang="fr-FR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0916A5-8CA3-4CBC-B31B-FA17336C179F}" type="slidenum">
              <a:rPr lang="fr-FR" smtClean="0">
                <a:solidFill>
                  <a:prstClr val="black"/>
                </a:solidFill>
              </a:rPr>
              <a:pPr/>
              <a:t>9</a:t>
            </a:fld>
            <a:endParaRPr lang="fr-FR" smtClean="0">
              <a:solidFill>
                <a:prstClr val="black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fr-FR" dirty="0" smtClean="0"/>
              <a:t>Éolien </a:t>
            </a:r>
            <a:r>
              <a:rPr lang="fr-FR" dirty="0" err="1" smtClean="0"/>
              <a:t>hamortis</a:t>
            </a:r>
            <a:r>
              <a:rPr lang="fr-FR" baseline="0" dirty="0" smtClean="0"/>
              <a:t> en 5 ans </a:t>
            </a:r>
            <a:r>
              <a:rPr lang="fr-FR" baseline="0" dirty="0" err="1" smtClean="0"/>
              <a:t>pq</a:t>
            </a:r>
            <a:r>
              <a:rPr lang="fr-FR" baseline="0" dirty="0" smtClean="0"/>
              <a:t> emprunt sur 15 ans</a:t>
            </a:r>
          </a:p>
          <a:p>
            <a:pPr eaLnBrk="1" hangingPunct="1"/>
            <a:r>
              <a:rPr lang="fr-FR" baseline="0" dirty="0" smtClean="0"/>
              <a:t>Idem pour les autres</a:t>
            </a:r>
          </a:p>
          <a:p>
            <a:pPr eaLnBrk="1" hangingPunct="1"/>
            <a:r>
              <a:rPr lang="fr-FR" baseline="0" dirty="0" smtClean="0"/>
              <a:t>Achat </a:t>
            </a:r>
            <a:r>
              <a:rPr lang="fr-FR" baseline="0" dirty="0" err="1" smtClean="0"/>
              <a:t>élect</a:t>
            </a:r>
            <a:r>
              <a:rPr lang="fr-FR" baseline="0" dirty="0" smtClean="0"/>
              <a:t> vert 10.000 </a:t>
            </a:r>
            <a:r>
              <a:rPr lang="fr-FR" baseline="0" dirty="0" err="1" smtClean="0"/>
              <a:t>pq</a:t>
            </a:r>
            <a:r>
              <a:rPr lang="fr-FR" baseline="0" dirty="0" smtClean="0"/>
              <a:t> % facture 0 mais % CO2=</a:t>
            </a:r>
          </a:p>
          <a:p>
            <a:pPr eaLnBrk="1" hangingPunct="1"/>
            <a:r>
              <a:rPr lang="fr-FR" baseline="0" dirty="0" smtClean="0"/>
              <a:t>Idem pour toute les ligne remette %CO2 en jeu</a:t>
            </a:r>
            <a:endParaRPr lang="fr-FR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40980-6C2A-456A-8BED-896E29D53AF3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BCB74-8DA4-4CED-BE39-68EED908EB91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48965-EB05-4DA1-96CE-7A0CF7961395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89CCA-ED96-44C7-9401-7C23C2EBD22E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32D51-808D-4043-8D73-B4115BD7FE6D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2EBC7-39CB-4813-858E-5FEAD48C5AF7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285F6-FFB5-43CA-9D83-9FE2D225DAF8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0DF37-59EE-4C51-9E85-1468EB5AFB7A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54380-3610-4EEE-AF07-89B131CD768C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061D7-5A73-43A5-864A-6E79877C925E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8CE5D-391A-42D7-8F01-14206A02C6C4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027" name="Espace réservé du texte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buFontTx/>
              <a:buChar char="•"/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buFontTx/>
              <a:buChar char="•"/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buFontTx/>
              <a:buChar char="•"/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149E4AD-9574-488B-90C4-61C8397E8FD9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0.jpeg"/><Relationship Id="rId3" Type="http://schemas.openxmlformats.org/officeDocument/2006/relationships/image" Target="../media/image15.png"/><Relationship Id="rId7" Type="http://schemas.openxmlformats.org/officeDocument/2006/relationships/image" Target="../media/image4.jpeg"/><Relationship Id="rId12" Type="http://schemas.openxmlformats.org/officeDocument/2006/relationships/image" Target="../media/image9.jpeg"/><Relationship Id="rId17" Type="http://schemas.openxmlformats.org/officeDocument/2006/relationships/image" Target="../media/image14.jpeg"/><Relationship Id="rId2" Type="http://schemas.openxmlformats.org/officeDocument/2006/relationships/notesSlide" Target="../notesSlides/notesSlide11.xml"/><Relationship Id="rId16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11" Type="http://schemas.openxmlformats.org/officeDocument/2006/relationships/image" Target="../media/image8.jpeg"/><Relationship Id="rId5" Type="http://schemas.openxmlformats.org/officeDocument/2006/relationships/image" Target="../media/image16.png"/><Relationship Id="rId15" Type="http://schemas.openxmlformats.org/officeDocument/2006/relationships/image" Target="../media/image12.jpeg"/><Relationship Id="rId10" Type="http://schemas.openxmlformats.org/officeDocument/2006/relationships/image" Target="../media/image7.jpeg"/><Relationship Id="rId4" Type="http://schemas.openxmlformats.org/officeDocument/2006/relationships/image" Target="../media/image2.png"/><Relationship Id="rId9" Type="http://schemas.openxmlformats.org/officeDocument/2006/relationships/image" Target="../media/image6.jpeg"/><Relationship Id="rId1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6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0.jpeg"/><Relationship Id="rId3" Type="http://schemas.openxmlformats.org/officeDocument/2006/relationships/image" Target="../media/image15.png"/><Relationship Id="rId7" Type="http://schemas.openxmlformats.org/officeDocument/2006/relationships/image" Target="../media/image4.jpeg"/><Relationship Id="rId12" Type="http://schemas.openxmlformats.org/officeDocument/2006/relationships/image" Target="../media/image9.jpeg"/><Relationship Id="rId17" Type="http://schemas.openxmlformats.org/officeDocument/2006/relationships/image" Target="../media/image14.jpe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11" Type="http://schemas.openxmlformats.org/officeDocument/2006/relationships/image" Target="../media/image8.jpeg"/><Relationship Id="rId5" Type="http://schemas.openxmlformats.org/officeDocument/2006/relationships/image" Target="../media/image16.png"/><Relationship Id="rId15" Type="http://schemas.openxmlformats.org/officeDocument/2006/relationships/image" Target="../media/image12.jpeg"/><Relationship Id="rId10" Type="http://schemas.openxmlformats.org/officeDocument/2006/relationships/image" Target="../media/image7.jpeg"/><Relationship Id="rId4" Type="http://schemas.openxmlformats.org/officeDocument/2006/relationships/image" Target="../media/image2.png"/><Relationship Id="rId9" Type="http://schemas.openxmlformats.org/officeDocument/2006/relationships/image" Target="../media/image6.jpeg"/><Relationship Id="rId1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ZoneTexte 5"/>
          <p:cNvSpPr txBox="1">
            <a:spLocks noChangeArrowheads="1"/>
          </p:cNvSpPr>
          <p:nvPr/>
        </p:nvSpPr>
        <p:spPr bwMode="auto">
          <a:xfrm>
            <a:off x="1176482" y="1000107"/>
            <a:ext cx="7958041" cy="520142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1"/>
            <a:endParaRPr lang="fr-BE" b="1" i="1" dirty="0" smtClean="0">
              <a:solidFill>
                <a:srgbClr val="646B86">
                  <a:lumMod val="50000"/>
                </a:srgbClr>
              </a:solidFill>
            </a:endParaRPr>
          </a:p>
          <a:p>
            <a:pPr lvl="1"/>
            <a:r>
              <a:rPr lang="fr-BE" sz="2000" b="1" i="1" u="sng" dirty="0" smtClean="0">
                <a:solidFill>
                  <a:srgbClr val="646B86">
                    <a:lumMod val="50000"/>
                  </a:srgbClr>
                </a:solidFill>
              </a:rPr>
              <a:t>Multitudes d’actions ‘’énergie’’ sur le territoire communal </a:t>
            </a:r>
          </a:p>
          <a:p>
            <a:pPr lvl="1"/>
            <a:endParaRPr lang="fr-BE" sz="1200" b="1" i="1" dirty="0">
              <a:solidFill>
                <a:srgbClr val="646B86">
                  <a:lumMod val="50000"/>
                </a:srgbClr>
              </a:solidFill>
            </a:endParaRPr>
          </a:p>
          <a:p>
            <a:pPr marL="628650" lvl="1" indent="-171450">
              <a:buFont typeface="Wingdings" pitchFamily="2" charset="2"/>
              <a:buChar char="q"/>
            </a:pPr>
            <a:r>
              <a:rPr lang="fr-BE" sz="1200" b="1" i="1" dirty="0" smtClean="0">
                <a:solidFill>
                  <a:srgbClr val="646B86">
                    <a:lumMod val="50000"/>
                  </a:srgbClr>
                </a:solidFill>
              </a:rPr>
              <a:t>Guichet de l’énergie ( IEG ) &gt; </a:t>
            </a:r>
            <a:r>
              <a:rPr lang="fr-BE" sz="1200" b="1" i="1" u="sng" dirty="0" smtClean="0">
                <a:solidFill>
                  <a:srgbClr val="FF0000"/>
                </a:solidFill>
              </a:rPr>
              <a:t>300 visites/ans </a:t>
            </a:r>
          </a:p>
          <a:p>
            <a:pPr marL="628650" lvl="1" indent="-171450">
              <a:buFont typeface="Wingdings" pitchFamily="2" charset="2"/>
              <a:buChar char="q"/>
            </a:pPr>
            <a:endParaRPr lang="fr-BE" sz="1200" b="1" i="1" dirty="0" smtClean="0">
              <a:solidFill>
                <a:srgbClr val="646B86">
                  <a:lumMod val="50000"/>
                </a:srgbClr>
              </a:solidFill>
            </a:endParaRPr>
          </a:p>
          <a:p>
            <a:pPr marL="628650" lvl="1" indent="-171450">
              <a:buFont typeface="Wingdings" pitchFamily="2" charset="2"/>
              <a:buChar char="q"/>
            </a:pPr>
            <a:r>
              <a:rPr lang="fr-BE" sz="1200" b="1" i="1" dirty="0" smtClean="0">
                <a:solidFill>
                  <a:srgbClr val="646B86">
                    <a:lumMod val="50000"/>
                  </a:srgbClr>
                </a:solidFill>
              </a:rPr>
              <a:t>Bâtiments communaux &gt; </a:t>
            </a:r>
            <a:r>
              <a:rPr lang="fr-BE" sz="1200" b="1" i="1" u="sng" dirty="0" smtClean="0">
                <a:solidFill>
                  <a:srgbClr val="FF0000"/>
                </a:solidFill>
              </a:rPr>
              <a:t>25 audits en 2009  Installations solaires  7   PV et  5  thermiques </a:t>
            </a:r>
          </a:p>
          <a:p>
            <a:pPr marL="628650" lvl="1" indent="-171450">
              <a:buFont typeface="Wingdings" pitchFamily="2" charset="2"/>
              <a:buChar char="q"/>
            </a:pPr>
            <a:r>
              <a:rPr lang="fr-BE" sz="1200" b="1" i="1" dirty="0" smtClean="0">
                <a:solidFill>
                  <a:srgbClr val="646B86">
                    <a:lumMod val="50000"/>
                  </a:srgbClr>
                </a:solidFill>
              </a:rPr>
              <a:t>Plan communal Cyclable : </a:t>
            </a:r>
            <a:r>
              <a:rPr lang="fr-BE" sz="1200" b="1" i="1" u="sng" dirty="0" smtClean="0">
                <a:solidFill>
                  <a:srgbClr val="FF0000"/>
                </a:solidFill>
              </a:rPr>
              <a:t>57 km de pistes cyclable </a:t>
            </a:r>
            <a:r>
              <a:rPr lang="fr-BE" sz="1200" b="1" i="1" u="sng" dirty="0">
                <a:solidFill>
                  <a:srgbClr val="FF0000"/>
                </a:solidFill>
              </a:rPr>
              <a:t> </a:t>
            </a:r>
            <a:r>
              <a:rPr lang="fr-BE" sz="1200" b="1" i="1" u="sng" dirty="0" smtClean="0">
                <a:solidFill>
                  <a:srgbClr val="FF0000"/>
                </a:solidFill>
              </a:rPr>
              <a:t>249  stationnements </a:t>
            </a:r>
            <a:r>
              <a:rPr lang="fr-BE" sz="1200" b="1" i="1" dirty="0" smtClean="0">
                <a:solidFill>
                  <a:srgbClr val="646B86">
                    <a:lumMod val="50000"/>
                  </a:srgbClr>
                </a:solidFill>
              </a:rPr>
              <a:t>&gt; 2015 / 2016 </a:t>
            </a:r>
          </a:p>
          <a:p>
            <a:pPr marL="628650" lvl="1" indent="-171450">
              <a:buFont typeface="Wingdings" pitchFamily="2" charset="2"/>
              <a:buChar char="q"/>
            </a:pPr>
            <a:endParaRPr lang="fr-BE" sz="1200" b="1" i="1" dirty="0" smtClean="0">
              <a:solidFill>
                <a:srgbClr val="646B86">
                  <a:lumMod val="50000"/>
                </a:srgbClr>
              </a:solidFill>
            </a:endParaRPr>
          </a:p>
          <a:p>
            <a:pPr marL="628650" lvl="1" indent="-171450">
              <a:buFont typeface="Wingdings" pitchFamily="2" charset="2"/>
              <a:buChar char="q"/>
            </a:pPr>
            <a:r>
              <a:rPr lang="fr-BE" sz="1200" b="1" i="1" dirty="0">
                <a:solidFill>
                  <a:srgbClr val="646B86">
                    <a:lumMod val="50000"/>
                  </a:srgbClr>
                </a:solidFill>
              </a:rPr>
              <a:t>Eco quartier &gt;  34 habitations </a:t>
            </a:r>
          </a:p>
          <a:p>
            <a:pPr marL="628650" lvl="1" indent="-171450">
              <a:buFont typeface="Wingdings" pitchFamily="2" charset="2"/>
              <a:buChar char="q"/>
            </a:pPr>
            <a:r>
              <a:rPr lang="fr-BE" sz="1200" b="1" i="1" dirty="0">
                <a:solidFill>
                  <a:srgbClr val="646B86">
                    <a:lumMod val="50000"/>
                  </a:srgbClr>
                </a:solidFill>
              </a:rPr>
              <a:t>Pôle </a:t>
            </a:r>
            <a:r>
              <a:rPr lang="fr-BE" sz="1200" b="1" i="1" dirty="0" err="1">
                <a:solidFill>
                  <a:srgbClr val="646B86">
                    <a:lumMod val="50000"/>
                  </a:srgbClr>
                </a:solidFill>
              </a:rPr>
              <a:t>éco-construction</a:t>
            </a:r>
            <a:r>
              <a:rPr lang="fr-BE" sz="1200" b="1" i="1" dirty="0">
                <a:solidFill>
                  <a:srgbClr val="646B86">
                    <a:lumMod val="50000"/>
                  </a:srgbClr>
                </a:solidFill>
              </a:rPr>
              <a:t> &gt; </a:t>
            </a:r>
            <a:r>
              <a:rPr lang="fr-BE" sz="1200" b="1" i="1" dirty="0" err="1">
                <a:solidFill>
                  <a:srgbClr val="646B86">
                    <a:lumMod val="50000"/>
                  </a:srgbClr>
                </a:solidFill>
              </a:rPr>
              <a:t>Asbl</a:t>
            </a:r>
            <a:r>
              <a:rPr lang="fr-BE" sz="1200" b="1" i="1" dirty="0">
                <a:solidFill>
                  <a:srgbClr val="646B86">
                    <a:lumMod val="50000"/>
                  </a:srgbClr>
                </a:solidFill>
              </a:rPr>
              <a:t> </a:t>
            </a:r>
            <a:r>
              <a:rPr lang="fr-BE" sz="1200" b="1" i="1" dirty="0" err="1">
                <a:solidFill>
                  <a:srgbClr val="646B86">
                    <a:lumMod val="50000"/>
                  </a:srgbClr>
                </a:solidFill>
              </a:rPr>
              <a:t>Elea</a:t>
            </a:r>
            <a:r>
              <a:rPr lang="fr-BE" sz="1200" b="1" i="1" dirty="0">
                <a:solidFill>
                  <a:srgbClr val="646B86">
                    <a:lumMod val="50000"/>
                  </a:srgbClr>
                </a:solidFill>
              </a:rPr>
              <a:t> </a:t>
            </a:r>
            <a:r>
              <a:rPr lang="fr-BE" sz="1200" b="1" i="1" u="sng" dirty="0">
                <a:solidFill>
                  <a:srgbClr val="FF0000"/>
                </a:solidFill>
              </a:rPr>
              <a:t>9000 infos /ans </a:t>
            </a:r>
            <a:endParaRPr lang="fr-BE" sz="1200" b="1" i="1" dirty="0">
              <a:solidFill>
                <a:srgbClr val="646B86">
                  <a:lumMod val="50000"/>
                </a:srgbClr>
              </a:solidFill>
            </a:endParaRPr>
          </a:p>
          <a:p>
            <a:pPr marL="628650" lvl="1" indent="-171450">
              <a:buFont typeface="Wingdings" pitchFamily="2" charset="2"/>
              <a:buChar char="q"/>
            </a:pPr>
            <a:r>
              <a:rPr lang="fr-BE" sz="1200" b="1" i="1" dirty="0">
                <a:solidFill>
                  <a:srgbClr val="646B86">
                    <a:lumMod val="50000"/>
                  </a:srgbClr>
                </a:solidFill>
              </a:rPr>
              <a:t>Centre de formation </a:t>
            </a:r>
            <a:r>
              <a:rPr lang="fr-BE" sz="1200" b="1" i="1" dirty="0" err="1">
                <a:solidFill>
                  <a:srgbClr val="646B86">
                    <a:lumMod val="50000"/>
                  </a:srgbClr>
                </a:solidFill>
              </a:rPr>
              <a:t>éco-construction</a:t>
            </a:r>
            <a:r>
              <a:rPr lang="fr-BE" sz="1200" b="1" i="1" dirty="0">
                <a:solidFill>
                  <a:srgbClr val="646B86">
                    <a:lumMod val="50000"/>
                  </a:srgbClr>
                </a:solidFill>
              </a:rPr>
              <a:t> depuis 2010 </a:t>
            </a:r>
          </a:p>
          <a:p>
            <a:pPr marL="628650" lvl="1" indent="-171450">
              <a:buFont typeface="Wingdings" pitchFamily="2" charset="2"/>
              <a:buChar char="q"/>
            </a:pPr>
            <a:endParaRPr lang="fr-BE" sz="1200" b="1" i="1" dirty="0">
              <a:solidFill>
                <a:srgbClr val="646B86">
                  <a:lumMod val="50000"/>
                </a:srgbClr>
              </a:solidFill>
            </a:endParaRPr>
          </a:p>
          <a:p>
            <a:pPr marL="628650" lvl="1" indent="-171450">
              <a:buFont typeface="Wingdings" pitchFamily="2" charset="2"/>
              <a:buChar char="q"/>
            </a:pPr>
            <a:r>
              <a:rPr lang="fr-BE" sz="1200" b="1" i="1" dirty="0" smtClean="0">
                <a:solidFill>
                  <a:srgbClr val="646B86">
                    <a:lumMod val="50000"/>
                  </a:srgbClr>
                </a:solidFill>
              </a:rPr>
              <a:t>IEG &gt; Piscine les dauphins depuis 2005 &gt; </a:t>
            </a:r>
            <a:r>
              <a:rPr lang="fr-BE" sz="1200" b="1" i="1" u="sng" dirty="0" smtClean="0">
                <a:solidFill>
                  <a:srgbClr val="FF0000"/>
                </a:solidFill>
              </a:rPr>
              <a:t>200 400 m³ de gaz / économisé 40 188 m³ d’eau </a:t>
            </a:r>
          </a:p>
          <a:p>
            <a:pPr marL="628650" lvl="1" indent="-171450">
              <a:buFont typeface="Wingdings" pitchFamily="2" charset="2"/>
              <a:buChar char="q"/>
            </a:pPr>
            <a:r>
              <a:rPr lang="fr-BE" sz="1200" b="1" i="1" u="sng" dirty="0" smtClean="0">
                <a:solidFill>
                  <a:schemeClr val="tx2">
                    <a:lumMod val="50000"/>
                  </a:schemeClr>
                </a:solidFill>
              </a:rPr>
              <a:t>2003 CHM régulation centralisée + Cogénération gaz </a:t>
            </a:r>
            <a:r>
              <a:rPr lang="fr-FR" sz="1200" b="1" i="1" u="sng" dirty="0">
                <a:solidFill>
                  <a:srgbClr val="FF0000"/>
                </a:solidFill>
              </a:rPr>
              <a:t>1 353 055 kWh </a:t>
            </a:r>
            <a:r>
              <a:rPr lang="fr-FR" sz="1200" b="1" i="1" u="sng" dirty="0" err="1">
                <a:solidFill>
                  <a:srgbClr val="FF0000"/>
                </a:solidFill>
              </a:rPr>
              <a:t>élec</a:t>
            </a:r>
            <a:r>
              <a:rPr lang="fr-FR" sz="1200" b="1" i="1" u="sng" dirty="0">
                <a:solidFill>
                  <a:srgbClr val="FF0000"/>
                </a:solidFill>
              </a:rPr>
              <a:t> et 3 247 893 kWh th. </a:t>
            </a:r>
            <a:endParaRPr lang="fr-BE" sz="1200" b="1" i="1" u="sng" dirty="0" smtClean="0">
              <a:solidFill>
                <a:srgbClr val="FF0000"/>
              </a:solidFill>
            </a:endParaRPr>
          </a:p>
          <a:p>
            <a:pPr marL="628650" lvl="1" indent="-171450">
              <a:buFont typeface="Wingdings" pitchFamily="2" charset="2"/>
              <a:buChar char="q"/>
            </a:pPr>
            <a:r>
              <a:rPr lang="fr-BE" sz="1200" b="1" i="1" dirty="0" smtClean="0">
                <a:solidFill>
                  <a:schemeClr val="tx2">
                    <a:lumMod val="50000"/>
                  </a:schemeClr>
                </a:solidFill>
              </a:rPr>
              <a:t>Bâtiments CPAS &gt; Plan économie d’énergie depuis 2009 </a:t>
            </a:r>
          </a:p>
          <a:p>
            <a:pPr marL="628650" lvl="1" indent="-171450">
              <a:buFont typeface="Wingdings" pitchFamily="2" charset="2"/>
              <a:buChar char="q"/>
            </a:pPr>
            <a:r>
              <a:rPr lang="fr-BE" sz="1200" b="1" i="1" dirty="0" smtClean="0">
                <a:solidFill>
                  <a:srgbClr val="646B86">
                    <a:lumMod val="50000"/>
                  </a:srgbClr>
                </a:solidFill>
              </a:rPr>
              <a:t>Ecoles Colle St Henry l’institut le Tremplin etc…</a:t>
            </a:r>
          </a:p>
          <a:p>
            <a:pPr marL="628650" lvl="1" indent="-171450">
              <a:buFont typeface="Wingdings" pitchFamily="2" charset="2"/>
              <a:buChar char="q"/>
            </a:pPr>
            <a:r>
              <a:rPr lang="fr-BE" sz="1200" b="1" i="1" dirty="0" err="1" smtClean="0">
                <a:solidFill>
                  <a:srgbClr val="646B86">
                    <a:lumMod val="50000"/>
                  </a:srgbClr>
                </a:solidFill>
              </a:rPr>
              <a:t>Ipalle</a:t>
            </a:r>
            <a:r>
              <a:rPr lang="fr-BE" sz="1200" b="1" i="1" dirty="0" smtClean="0">
                <a:solidFill>
                  <a:srgbClr val="646B86">
                    <a:lumMod val="50000"/>
                  </a:srgbClr>
                </a:solidFill>
              </a:rPr>
              <a:t> Station d’épuration Cogénération gaz </a:t>
            </a:r>
            <a:r>
              <a:rPr lang="fr-BE" sz="1200" b="1" i="1" u="sng" dirty="0" smtClean="0">
                <a:solidFill>
                  <a:srgbClr val="FF0000"/>
                </a:solidFill>
              </a:rPr>
              <a:t>1.128.400 </a:t>
            </a:r>
            <a:r>
              <a:rPr lang="fr-BE" sz="1200" b="1" i="1" u="sng" dirty="0" err="1" smtClean="0">
                <a:solidFill>
                  <a:srgbClr val="FF0000"/>
                </a:solidFill>
              </a:rPr>
              <a:t>kwh</a:t>
            </a:r>
            <a:r>
              <a:rPr lang="fr-BE" sz="1200" b="1" i="1" u="sng" dirty="0" smtClean="0">
                <a:solidFill>
                  <a:srgbClr val="FF0000"/>
                </a:solidFill>
              </a:rPr>
              <a:t> </a:t>
            </a:r>
            <a:r>
              <a:rPr lang="fr-BE" sz="1200" b="1" i="1" u="sng" dirty="0" err="1" smtClean="0">
                <a:solidFill>
                  <a:srgbClr val="FF0000"/>
                </a:solidFill>
              </a:rPr>
              <a:t>élec</a:t>
            </a:r>
            <a:r>
              <a:rPr lang="fr-BE" sz="1200" b="1" i="1" u="sng" dirty="0" smtClean="0">
                <a:solidFill>
                  <a:srgbClr val="FF0000"/>
                </a:solidFill>
              </a:rPr>
              <a:t> 1.773.200 kWh th </a:t>
            </a:r>
          </a:p>
          <a:p>
            <a:pPr marL="628650" lvl="1" indent="-171450">
              <a:buFont typeface="Wingdings" pitchFamily="2" charset="2"/>
              <a:buChar char="q"/>
            </a:pPr>
            <a:endParaRPr lang="fr-BE" sz="1200" b="1" i="1" dirty="0">
              <a:solidFill>
                <a:srgbClr val="646B86">
                  <a:lumMod val="50000"/>
                </a:srgbClr>
              </a:solidFill>
            </a:endParaRPr>
          </a:p>
          <a:p>
            <a:pPr marL="628650" lvl="1" indent="-171450">
              <a:buFont typeface="Wingdings" pitchFamily="2" charset="2"/>
              <a:buChar char="q"/>
            </a:pPr>
            <a:r>
              <a:rPr lang="fr-BE" sz="1200" b="1" i="1" u="sng" dirty="0" smtClean="0">
                <a:solidFill>
                  <a:srgbClr val="FF0000"/>
                </a:solidFill>
              </a:rPr>
              <a:t>667 Citoyens </a:t>
            </a:r>
            <a:r>
              <a:rPr lang="fr-BE" sz="1200" b="1" i="1" dirty="0" smtClean="0">
                <a:solidFill>
                  <a:srgbClr val="646B86">
                    <a:lumMod val="50000"/>
                  </a:srgbClr>
                </a:solidFill>
              </a:rPr>
              <a:t>&lt; Installations photovoltaïques &gt; produc/an : </a:t>
            </a:r>
            <a:r>
              <a:rPr lang="fr-BE" sz="1200" b="1" i="1" u="sng" dirty="0" smtClean="0">
                <a:solidFill>
                  <a:srgbClr val="FF0000"/>
                </a:solidFill>
              </a:rPr>
              <a:t>2.405 500 kWh </a:t>
            </a:r>
          </a:p>
          <a:p>
            <a:pPr marL="628650" lvl="1" indent="-171450">
              <a:buFont typeface="Wingdings" pitchFamily="2" charset="2"/>
              <a:buChar char="q"/>
            </a:pPr>
            <a:r>
              <a:rPr lang="fr-BE" sz="1200" b="1" i="1" dirty="0" smtClean="0">
                <a:solidFill>
                  <a:srgbClr val="646B86">
                    <a:lumMod val="50000"/>
                  </a:srgbClr>
                </a:solidFill>
              </a:rPr>
              <a:t>Deux grandes installations photovoltaïques </a:t>
            </a:r>
            <a:r>
              <a:rPr lang="fr-BE" sz="1200" b="1" i="1" u="sng" dirty="0" smtClean="0">
                <a:solidFill>
                  <a:srgbClr val="FF0000"/>
                </a:solidFill>
              </a:rPr>
              <a:t>384 000 kW/an </a:t>
            </a:r>
          </a:p>
          <a:p>
            <a:pPr marL="628650" lvl="1" indent="-171450">
              <a:buFont typeface="Wingdings" pitchFamily="2" charset="2"/>
              <a:buChar char="q"/>
            </a:pPr>
            <a:endParaRPr lang="fr-BE" sz="1200" b="1" i="1" dirty="0" smtClean="0">
              <a:solidFill>
                <a:srgbClr val="646B86">
                  <a:lumMod val="50000"/>
                </a:srgbClr>
              </a:solidFill>
            </a:endParaRPr>
          </a:p>
          <a:p>
            <a:pPr marL="628650" lvl="1" indent="-171450">
              <a:buFont typeface="Wingdings" pitchFamily="2" charset="2"/>
              <a:buChar char="q"/>
            </a:pPr>
            <a:r>
              <a:rPr lang="fr-BE" sz="1200" b="1" i="1" dirty="0" smtClean="0">
                <a:solidFill>
                  <a:srgbClr val="646B86">
                    <a:lumMod val="50000"/>
                  </a:srgbClr>
                </a:solidFill>
              </a:rPr>
              <a:t>Cogénération biomasse </a:t>
            </a:r>
          </a:p>
          <a:p>
            <a:pPr marL="628650" lvl="1" indent="-171450">
              <a:buFont typeface="Wingdings" pitchFamily="2" charset="2"/>
              <a:buChar char="q"/>
            </a:pPr>
            <a:r>
              <a:rPr lang="fr-BE" sz="1200" b="1" i="1" dirty="0" err="1" smtClean="0">
                <a:solidFill>
                  <a:srgbClr val="646B86">
                    <a:lumMod val="50000"/>
                  </a:srgbClr>
                </a:solidFill>
              </a:rPr>
              <a:t>Mydibel</a:t>
            </a:r>
            <a:r>
              <a:rPr lang="fr-BE" sz="1200" b="1" i="1" dirty="0" smtClean="0">
                <a:solidFill>
                  <a:srgbClr val="646B86">
                    <a:lumMod val="50000"/>
                  </a:srgbClr>
                </a:solidFill>
              </a:rPr>
              <a:t> </a:t>
            </a:r>
            <a:r>
              <a:rPr lang="fr-BE" sz="1200" b="1" i="1" u="sng" dirty="0" smtClean="0">
                <a:solidFill>
                  <a:srgbClr val="FF0000"/>
                </a:solidFill>
              </a:rPr>
              <a:t>3 869 kWh </a:t>
            </a:r>
            <a:r>
              <a:rPr lang="fr-BE" sz="1200" b="1" i="1" u="sng" dirty="0" err="1" smtClean="0">
                <a:solidFill>
                  <a:srgbClr val="FF0000"/>
                </a:solidFill>
              </a:rPr>
              <a:t>élec</a:t>
            </a:r>
            <a:r>
              <a:rPr lang="fr-BE" sz="1200" b="1" i="1" u="sng" dirty="0" smtClean="0">
                <a:solidFill>
                  <a:srgbClr val="FF0000"/>
                </a:solidFill>
              </a:rPr>
              <a:t> + 6 080 000 kWh th </a:t>
            </a:r>
          </a:p>
          <a:p>
            <a:pPr marL="628650" lvl="1" indent="-171450">
              <a:buFont typeface="Wingdings" pitchFamily="2" charset="2"/>
              <a:buChar char="q"/>
            </a:pPr>
            <a:r>
              <a:rPr lang="fr-BE" sz="1200" b="1" i="1" dirty="0" err="1" smtClean="0">
                <a:solidFill>
                  <a:srgbClr val="646B86">
                    <a:lumMod val="50000"/>
                  </a:srgbClr>
                </a:solidFill>
              </a:rPr>
              <a:t>Seva</a:t>
            </a:r>
            <a:r>
              <a:rPr lang="fr-BE" sz="1200" b="1" i="1" dirty="0" smtClean="0">
                <a:solidFill>
                  <a:srgbClr val="646B86">
                    <a:lumMod val="50000"/>
                  </a:srgbClr>
                </a:solidFill>
              </a:rPr>
              <a:t>  </a:t>
            </a:r>
            <a:r>
              <a:rPr lang="fr-BE" sz="1200" b="1" i="1" u="sng" dirty="0" smtClean="0">
                <a:solidFill>
                  <a:srgbClr val="FF0000"/>
                </a:solidFill>
              </a:rPr>
              <a:t>5.600.000 kWh </a:t>
            </a:r>
            <a:r>
              <a:rPr lang="fr-BE" sz="1200" b="1" i="1" u="sng" dirty="0" err="1" smtClean="0">
                <a:solidFill>
                  <a:srgbClr val="FF0000"/>
                </a:solidFill>
              </a:rPr>
              <a:t>élec</a:t>
            </a:r>
            <a:r>
              <a:rPr lang="fr-BE" sz="1200" b="1" i="1" u="sng" dirty="0" smtClean="0">
                <a:solidFill>
                  <a:srgbClr val="FF0000"/>
                </a:solidFill>
              </a:rPr>
              <a:t> + 8.800.000 kWh th </a:t>
            </a:r>
          </a:p>
          <a:p>
            <a:pPr marL="628650" lvl="1" indent="-171450">
              <a:buFont typeface="Wingdings" pitchFamily="2" charset="2"/>
              <a:buChar char="q"/>
            </a:pPr>
            <a:r>
              <a:rPr lang="fr-BE" sz="1200" b="1" i="1" dirty="0" err="1" smtClean="0">
                <a:solidFill>
                  <a:srgbClr val="646B86">
                    <a:lumMod val="50000"/>
                  </a:srgbClr>
                </a:solidFill>
              </a:rPr>
              <a:t>Electrawinds</a:t>
            </a:r>
            <a:r>
              <a:rPr lang="fr-BE" sz="1200" b="1" i="1" dirty="0" smtClean="0">
                <a:solidFill>
                  <a:srgbClr val="646B86">
                    <a:lumMod val="50000"/>
                  </a:srgbClr>
                </a:solidFill>
              </a:rPr>
              <a:t>  ( à l’arrêt pour le moment ) </a:t>
            </a:r>
            <a:r>
              <a:rPr lang="fr-BE" sz="1200" b="1" i="1" u="sng" dirty="0" smtClean="0">
                <a:solidFill>
                  <a:srgbClr val="FF0000"/>
                </a:solidFill>
              </a:rPr>
              <a:t>17 MW de puissance </a:t>
            </a: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176484" cy="1764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76482" y="0"/>
            <a:ext cx="1727096" cy="997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1714487"/>
            <a:ext cx="1176485" cy="885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08781" y="-11941"/>
            <a:ext cx="1794790" cy="1009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03571" y="-11940"/>
            <a:ext cx="1794791" cy="1009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97605" y="-78656"/>
            <a:ext cx="1746803" cy="1076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12360" y="-99212"/>
            <a:ext cx="1331640" cy="1099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8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2571520"/>
            <a:ext cx="1176484" cy="677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3222414"/>
            <a:ext cx="1176482" cy="661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10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3858049"/>
            <a:ext cx="1176485" cy="6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2582" y="4493685"/>
            <a:ext cx="1209065" cy="68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79048" y="5171036"/>
            <a:ext cx="1255532" cy="850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2583" y="6021288"/>
            <a:ext cx="1209065" cy="83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07779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ZoneTexte 5"/>
          <p:cNvSpPr txBox="1">
            <a:spLocks noChangeArrowheads="1"/>
          </p:cNvSpPr>
          <p:nvPr/>
        </p:nvSpPr>
        <p:spPr bwMode="auto">
          <a:xfrm>
            <a:off x="1176482" y="1000107"/>
            <a:ext cx="7958041" cy="480131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fr-BE" b="1" i="1" dirty="0" smtClean="0">
              <a:solidFill>
                <a:srgbClr val="2A373D"/>
              </a:solidFill>
            </a:endParaRPr>
          </a:p>
          <a:p>
            <a:pPr algn="ctr"/>
            <a:r>
              <a:rPr lang="fr-BE" b="1" i="1" u="sng" dirty="0" smtClean="0">
                <a:solidFill>
                  <a:srgbClr val="2A373D"/>
                </a:solidFill>
              </a:rPr>
              <a:t>Objectifs accessibles</a:t>
            </a:r>
          </a:p>
          <a:p>
            <a:pPr algn="ctr"/>
            <a:endParaRPr lang="fr-BE" b="1" i="1" dirty="0">
              <a:solidFill>
                <a:srgbClr val="2A373D"/>
              </a:solidFill>
            </a:endParaRPr>
          </a:p>
          <a:p>
            <a:pPr algn="ctr"/>
            <a:endParaRPr lang="fr-BE" b="1" i="1" dirty="0" smtClean="0">
              <a:solidFill>
                <a:srgbClr val="2A373D"/>
              </a:solidFill>
            </a:endParaRPr>
          </a:p>
          <a:p>
            <a:pPr algn="ctr"/>
            <a:endParaRPr lang="fr-BE" b="1" i="1" dirty="0" smtClean="0">
              <a:solidFill>
                <a:srgbClr val="2A373D"/>
              </a:solidFill>
            </a:endParaRPr>
          </a:p>
          <a:p>
            <a:pPr algn="ctr"/>
            <a:endParaRPr lang="fr-BE" b="1" i="1" dirty="0" smtClean="0">
              <a:solidFill>
                <a:srgbClr val="2A373D"/>
              </a:solidFill>
            </a:endParaRPr>
          </a:p>
          <a:p>
            <a:pPr algn="ctr"/>
            <a:endParaRPr lang="fr-BE" b="1" i="1" dirty="0">
              <a:solidFill>
                <a:srgbClr val="2A373D"/>
              </a:solidFill>
            </a:endParaRPr>
          </a:p>
          <a:p>
            <a:pPr algn="ctr"/>
            <a:endParaRPr lang="fr-BE" b="1" i="1" dirty="0" smtClean="0">
              <a:solidFill>
                <a:srgbClr val="2A373D"/>
              </a:solidFill>
            </a:endParaRPr>
          </a:p>
          <a:p>
            <a:pPr algn="ctr"/>
            <a:endParaRPr lang="fr-BE" b="1" i="1" dirty="0">
              <a:solidFill>
                <a:srgbClr val="2A373D"/>
              </a:solidFill>
            </a:endParaRPr>
          </a:p>
          <a:p>
            <a:pPr algn="ctr"/>
            <a:endParaRPr lang="fr-BE" b="1" i="1" dirty="0" smtClean="0">
              <a:solidFill>
                <a:srgbClr val="2A373D"/>
              </a:solidFill>
            </a:endParaRPr>
          </a:p>
          <a:p>
            <a:pPr algn="ctr"/>
            <a:endParaRPr lang="fr-BE" b="1" i="1" dirty="0">
              <a:solidFill>
                <a:srgbClr val="2A373D"/>
              </a:solidFill>
            </a:endParaRPr>
          </a:p>
          <a:p>
            <a:pPr algn="ctr"/>
            <a:endParaRPr lang="fr-BE" b="1" i="1" dirty="0" smtClean="0">
              <a:solidFill>
                <a:srgbClr val="C5D1D7">
                  <a:lumMod val="25000"/>
                </a:srgbClr>
              </a:solidFill>
            </a:endParaRPr>
          </a:p>
          <a:p>
            <a:r>
              <a:rPr lang="fr-BE" sz="1800" b="1" i="1" dirty="0" smtClean="0">
                <a:solidFill>
                  <a:srgbClr val="2A373D"/>
                </a:solidFill>
              </a:rPr>
              <a:t> </a:t>
            </a:r>
            <a:endParaRPr lang="fr-BE" sz="1800" b="1" i="1" dirty="0">
              <a:solidFill>
                <a:srgbClr val="2A373D"/>
              </a:solidFill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176484" cy="1764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76482" y="0"/>
            <a:ext cx="1727096" cy="997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1714487"/>
            <a:ext cx="1176485" cy="885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08781" y="-11941"/>
            <a:ext cx="1794790" cy="1009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03571" y="-11940"/>
            <a:ext cx="1794791" cy="1009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97605" y="-78656"/>
            <a:ext cx="1746803" cy="1076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12360" y="-99212"/>
            <a:ext cx="1331640" cy="1099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8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2571520"/>
            <a:ext cx="1176484" cy="677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3222414"/>
            <a:ext cx="1176482" cy="661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10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3858049"/>
            <a:ext cx="1176485" cy="6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2582" y="4493685"/>
            <a:ext cx="1209065" cy="68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79048" y="5171036"/>
            <a:ext cx="1255532" cy="850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2583" y="6021288"/>
            <a:ext cx="1209065" cy="83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1504812"/>
              </p:ext>
            </p:extLst>
          </p:nvPr>
        </p:nvGraphicFramePr>
        <p:xfrm>
          <a:off x="1807856" y="2054381"/>
          <a:ext cx="6695292" cy="2886787"/>
        </p:xfrm>
        <a:graphic>
          <a:graphicData uri="http://schemas.openxmlformats.org/drawingml/2006/table">
            <a:tbl>
              <a:tblPr firstRow="1" firstCol="1" bandRow="1"/>
              <a:tblGrid>
                <a:gridCol w="3941240"/>
                <a:gridCol w="1584176"/>
                <a:gridCol w="1169876"/>
              </a:tblGrid>
              <a:tr h="435656">
                <a:tc>
                  <a:txBody>
                    <a:bodyPr/>
                    <a:lstStyle/>
                    <a:p>
                      <a:pPr algn="r">
                        <a:lnSpc>
                          <a:spcPts val="8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endParaRPr lang="fr-BE" sz="1600" dirty="0">
                        <a:effectLst/>
                        <a:latin typeface="Book Antiqua" pitchFamily="18" charset="0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8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endParaRPr lang="fr-BE" sz="1600" dirty="0" smtClean="0">
                        <a:effectLst/>
                        <a:latin typeface="Book Antiqua" pitchFamily="18" charset="0"/>
                        <a:ea typeface="Times"/>
                        <a:cs typeface="Times New Roman"/>
                      </a:endParaRPr>
                    </a:p>
                    <a:p>
                      <a:pPr algn="r">
                        <a:lnSpc>
                          <a:spcPts val="8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fr-BE" sz="1600" dirty="0" smtClean="0">
                          <a:effectLst/>
                          <a:latin typeface="Book Antiqua" pitchFamily="18" charset="0"/>
                          <a:ea typeface="Times"/>
                          <a:cs typeface="Times New Roman"/>
                        </a:rPr>
                        <a:t>KWh </a:t>
                      </a:r>
                      <a:endParaRPr lang="fr-BE" sz="1600" dirty="0">
                        <a:effectLst/>
                        <a:latin typeface="Book Antiqua" pitchFamily="18" charset="0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endParaRPr lang="fr-BE" sz="1600" dirty="0" smtClean="0">
                        <a:effectLst/>
                        <a:latin typeface="Book Antiqua" pitchFamily="18" charset="0"/>
                        <a:ea typeface="Times"/>
                        <a:cs typeface="Times New Roman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fr-BE" sz="1600" b="1" dirty="0" smtClean="0">
                          <a:effectLst/>
                          <a:latin typeface="Book Antiqua" pitchFamily="18" charset="0"/>
                          <a:ea typeface="Times"/>
                          <a:cs typeface="Times New Roman"/>
                        </a:rPr>
                        <a:t>T</a:t>
                      </a:r>
                      <a:r>
                        <a:rPr lang="fr-BE" sz="1600" b="1" baseline="0" dirty="0" smtClean="0">
                          <a:effectLst/>
                          <a:latin typeface="Book Antiqua" pitchFamily="18" charset="0"/>
                          <a:ea typeface="Times"/>
                          <a:cs typeface="Times New Roman"/>
                        </a:rPr>
                        <a:t> de C02</a:t>
                      </a:r>
                      <a:endParaRPr lang="fr-BE" sz="1600" b="1" dirty="0">
                        <a:effectLst/>
                        <a:latin typeface="Book Antiqua" pitchFamily="18" charset="0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74917">
                <a:tc>
                  <a:txBody>
                    <a:bodyPr/>
                    <a:lstStyle/>
                    <a:p>
                      <a:pPr algn="r">
                        <a:lnSpc>
                          <a:spcPts val="8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endParaRPr lang="fr-FR" sz="1600" b="1" dirty="0" smtClean="0">
                        <a:effectLst/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8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fr-FR" sz="1600" b="1" dirty="0" smtClean="0">
                          <a:effectLst/>
                          <a:latin typeface="Book Antiqua" pitchFamily="18" charset="0"/>
                          <a:ea typeface="Times New Roman"/>
                          <a:cs typeface="Times New Roman"/>
                        </a:rPr>
                        <a:t>35% Economie de</a:t>
                      </a:r>
                      <a:r>
                        <a:rPr lang="fr-FR" sz="1600" b="1" baseline="0" dirty="0" smtClean="0">
                          <a:effectLst/>
                          <a:latin typeface="Book Antiqua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1600" b="1" dirty="0" smtClean="0">
                          <a:effectLst/>
                          <a:latin typeface="Book Antiqua" pitchFamily="18" charset="0"/>
                          <a:ea typeface="Times New Roman"/>
                          <a:cs typeface="Times New Roman"/>
                        </a:rPr>
                        <a:t> Gaz </a:t>
                      </a:r>
                      <a:endParaRPr lang="fr-BE" sz="1600" dirty="0">
                        <a:effectLst/>
                        <a:latin typeface="Book Antiqua" pitchFamily="18" charset="0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8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endParaRPr lang="fr-FR" sz="1600" b="1" dirty="0" smtClean="0">
                        <a:effectLst/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8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fr-FR" sz="1600" b="1" dirty="0" smtClean="0">
                          <a:effectLst/>
                          <a:latin typeface="Book Antiqua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1600" b="1" dirty="0">
                          <a:effectLst/>
                          <a:latin typeface="Book Antiqua" pitchFamily="18" charset="0"/>
                          <a:ea typeface="Times New Roman"/>
                          <a:cs typeface="Times New Roman"/>
                        </a:rPr>
                        <a:t>6.507.552 kWh</a:t>
                      </a:r>
                      <a:endParaRPr lang="fr-BE" sz="1600" dirty="0">
                        <a:effectLst/>
                        <a:latin typeface="Book Antiqua" pitchFamily="18" charset="0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endParaRPr lang="fr-FR" sz="1600" b="1" dirty="0" smtClean="0"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  <a:ea typeface="Times"/>
                        <a:cs typeface="Times New Roman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fr-FR" sz="1600" b="1" dirty="0" smtClean="0"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  <a:ea typeface="Times"/>
                          <a:cs typeface="Times New Roman"/>
                        </a:rPr>
                        <a:t>1.308</a:t>
                      </a:r>
                      <a:endParaRPr lang="fr-BE" sz="1600" dirty="0">
                        <a:effectLst/>
                        <a:latin typeface="Book Antiqua" pitchFamily="18" charset="0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95895">
                <a:tc>
                  <a:txBody>
                    <a:bodyPr/>
                    <a:lstStyle/>
                    <a:p>
                      <a:pPr algn="r">
                        <a:lnSpc>
                          <a:spcPts val="8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endParaRPr lang="fr-FR" sz="1600" b="1" dirty="0" smtClean="0">
                        <a:effectLst/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8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fr-FR" sz="1600" b="1" dirty="0" smtClean="0">
                          <a:effectLst/>
                          <a:latin typeface="Book Antiqua" pitchFamily="18" charset="0"/>
                          <a:ea typeface="Times New Roman"/>
                          <a:cs typeface="Times New Roman"/>
                        </a:rPr>
                        <a:t>40% Economie </a:t>
                      </a:r>
                      <a:r>
                        <a:rPr lang="fr-FR" sz="1600" b="1" baseline="0" dirty="0" smtClean="0">
                          <a:effectLst/>
                          <a:latin typeface="Book Antiqua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1600" b="1" dirty="0" smtClean="0">
                          <a:effectLst/>
                          <a:latin typeface="Book Antiqua" pitchFamily="18" charset="0"/>
                          <a:ea typeface="Times New Roman"/>
                          <a:cs typeface="Times New Roman"/>
                        </a:rPr>
                        <a:t>d’électricité </a:t>
                      </a:r>
                      <a:endParaRPr lang="fr-BE" sz="1600" dirty="0">
                        <a:effectLst/>
                        <a:latin typeface="Book Antiqua" pitchFamily="18" charset="0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8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endParaRPr lang="fr-FR" sz="1600" b="1" dirty="0" smtClean="0">
                        <a:effectLst/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8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fr-FR" sz="1600" b="1" dirty="0" smtClean="0">
                          <a:effectLst/>
                          <a:latin typeface="Book Antiqua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1600" b="1" dirty="0">
                          <a:effectLst/>
                          <a:latin typeface="Book Antiqua" pitchFamily="18" charset="0"/>
                          <a:ea typeface="Times New Roman"/>
                          <a:cs typeface="Times New Roman"/>
                        </a:rPr>
                        <a:t>1.723.896 kWh</a:t>
                      </a:r>
                      <a:endParaRPr lang="fr-BE" sz="1600" dirty="0">
                        <a:effectLst/>
                        <a:latin typeface="Book Antiqua" pitchFamily="18" charset="0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endParaRPr lang="fr-FR" sz="1600" b="1" dirty="0" smtClean="0">
                        <a:effectLst/>
                        <a:latin typeface="Book Antiqua" pitchFamily="18" charset="0"/>
                        <a:ea typeface="Times"/>
                        <a:cs typeface="Times New Roman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fr-FR" sz="1600" b="1" dirty="0" smtClean="0">
                          <a:effectLst/>
                          <a:latin typeface="Book Antiqua" pitchFamily="18" charset="0"/>
                          <a:ea typeface="Times"/>
                          <a:cs typeface="Times New Roman"/>
                        </a:rPr>
                        <a:t>472</a:t>
                      </a:r>
                      <a:endParaRPr lang="fr-BE" sz="1600" dirty="0">
                        <a:effectLst/>
                        <a:latin typeface="Book Antiqua" pitchFamily="18" charset="0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49900">
                <a:tc>
                  <a:txBody>
                    <a:bodyPr/>
                    <a:lstStyle/>
                    <a:p>
                      <a:pPr algn="r">
                        <a:lnSpc>
                          <a:spcPts val="8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endParaRPr lang="fr-FR" sz="1600" b="1" dirty="0" smtClean="0">
                        <a:effectLst/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8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fr-FR" sz="1600" b="1" dirty="0" smtClean="0">
                          <a:effectLst/>
                          <a:latin typeface="Book Antiqua" pitchFamily="18" charset="0"/>
                          <a:ea typeface="Times New Roman"/>
                          <a:cs typeface="Times New Roman"/>
                        </a:rPr>
                        <a:t>10% production </a:t>
                      </a:r>
                      <a:r>
                        <a:rPr lang="fr-FR" sz="1600" b="1" baseline="0" dirty="0" smtClean="0">
                          <a:effectLst/>
                          <a:latin typeface="Book Antiqua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1600" b="1" dirty="0" smtClean="0">
                          <a:effectLst/>
                          <a:latin typeface="Book Antiqua" pitchFamily="18" charset="0"/>
                          <a:ea typeface="Times New Roman"/>
                          <a:cs typeface="Times New Roman"/>
                        </a:rPr>
                        <a:t>« bois énergie »</a:t>
                      </a:r>
                      <a:endParaRPr lang="fr-BE" sz="1600" dirty="0">
                        <a:effectLst/>
                        <a:latin typeface="Book Antiqua" pitchFamily="18" charset="0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8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endParaRPr lang="fr-FR" sz="1600" b="1" dirty="0" smtClean="0">
                        <a:effectLst/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8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fr-FR" sz="1600" b="1" dirty="0" smtClean="0">
                          <a:effectLst/>
                          <a:latin typeface="Book Antiqua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1600" b="1" dirty="0">
                          <a:effectLst/>
                          <a:latin typeface="Book Antiqua" pitchFamily="18" charset="0"/>
                          <a:ea typeface="Times New Roman"/>
                          <a:cs typeface="Times New Roman"/>
                        </a:rPr>
                        <a:t>1.859.301 </a:t>
                      </a:r>
                      <a:r>
                        <a:rPr lang="fr-FR" sz="1600" b="1" dirty="0" smtClean="0">
                          <a:effectLst/>
                          <a:latin typeface="Book Antiqua" pitchFamily="18" charset="0"/>
                          <a:ea typeface="Times New Roman"/>
                          <a:cs typeface="Times New Roman"/>
                        </a:rPr>
                        <a:t>kWh</a:t>
                      </a:r>
                      <a:endParaRPr lang="fr-BE" sz="1600" dirty="0">
                        <a:effectLst/>
                        <a:latin typeface="Book Antiqua" pitchFamily="18" charset="0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endParaRPr lang="fr-FR" sz="1600" b="1" dirty="0" smtClean="0"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  <a:ea typeface="Times"/>
                        <a:cs typeface="Times New Roman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fr-FR" sz="1600" b="1" dirty="0" smtClean="0"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  <a:ea typeface="Times"/>
                          <a:cs typeface="Times New Roman"/>
                        </a:rPr>
                        <a:t>374</a:t>
                      </a:r>
                      <a:endParaRPr lang="fr-BE" sz="1600" dirty="0">
                        <a:effectLst/>
                        <a:latin typeface="Book Antiqua" pitchFamily="18" charset="0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49900">
                <a:tc>
                  <a:txBody>
                    <a:bodyPr/>
                    <a:lstStyle/>
                    <a:p>
                      <a:pPr algn="r">
                        <a:lnSpc>
                          <a:spcPts val="8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endParaRPr lang="fr-BE" sz="1600" b="0" dirty="0" smtClean="0">
                        <a:effectLst/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8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fr-FR" sz="1600" b="1" dirty="0" smtClean="0">
                          <a:effectLst/>
                          <a:latin typeface="Book Antiqua" pitchFamily="18" charset="0"/>
                          <a:ea typeface="Times New Roman"/>
                          <a:cs typeface="Times New Roman"/>
                        </a:rPr>
                        <a:t>3% production  </a:t>
                      </a:r>
                      <a:r>
                        <a:rPr lang="fr-FR" sz="1600" b="1" baseline="0" dirty="0" smtClean="0">
                          <a:effectLst/>
                          <a:latin typeface="Book Antiqua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1600" b="1" dirty="0" smtClean="0">
                          <a:effectLst/>
                          <a:latin typeface="Book Antiqua" pitchFamily="18" charset="0"/>
                          <a:ea typeface="Times New Roman"/>
                          <a:cs typeface="Times New Roman"/>
                        </a:rPr>
                        <a:t>solaire thermique </a:t>
                      </a:r>
                      <a:endParaRPr lang="fr-BE" sz="1600" dirty="0">
                        <a:effectLst/>
                        <a:latin typeface="Book Antiqua" pitchFamily="18" charset="0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8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endParaRPr lang="fr-FR" sz="1600" b="1" dirty="0" smtClean="0">
                        <a:effectLst/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8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fr-FR" sz="1600" b="1" dirty="0" smtClean="0">
                          <a:effectLst/>
                          <a:latin typeface="Book Antiqua" pitchFamily="18" charset="0"/>
                          <a:ea typeface="Times New Roman"/>
                          <a:cs typeface="Times New Roman"/>
                        </a:rPr>
                        <a:t>557.790 </a:t>
                      </a:r>
                      <a:r>
                        <a:rPr lang="fr-FR" sz="1600" b="1" dirty="0">
                          <a:effectLst/>
                          <a:latin typeface="Book Antiqua" pitchFamily="18" charset="0"/>
                          <a:ea typeface="Times New Roman"/>
                          <a:cs typeface="Times New Roman"/>
                        </a:rPr>
                        <a:t>kWh</a:t>
                      </a:r>
                      <a:endParaRPr lang="fr-BE" sz="1600" dirty="0">
                        <a:effectLst/>
                        <a:latin typeface="Book Antiqua" pitchFamily="18" charset="0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endParaRPr lang="fr-FR" sz="1600" b="1" dirty="0" smtClean="0"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  <a:ea typeface="Times"/>
                        <a:cs typeface="Times New Roman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fr-FR" sz="1600" b="1" dirty="0" smtClean="0"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  <a:ea typeface="Times"/>
                          <a:cs typeface="Times New Roman"/>
                        </a:rPr>
                        <a:t>112</a:t>
                      </a:r>
                      <a:endParaRPr lang="fr-BE" sz="1600" dirty="0">
                        <a:effectLst/>
                        <a:latin typeface="Book Antiqua" pitchFamily="18" charset="0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49900">
                <a:tc>
                  <a:txBody>
                    <a:bodyPr/>
                    <a:lstStyle/>
                    <a:p>
                      <a:pPr algn="r">
                        <a:lnSpc>
                          <a:spcPts val="8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endParaRPr lang="fr-BE" sz="1600" dirty="0" smtClean="0">
                        <a:effectLst/>
                        <a:latin typeface="Book Antiqua" pitchFamily="18" charset="0"/>
                        <a:ea typeface="Times"/>
                        <a:cs typeface="Times New Roman"/>
                      </a:endParaRPr>
                    </a:p>
                    <a:p>
                      <a:pPr algn="r">
                        <a:lnSpc>
                          <a:spcPts val="8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fr-FR" sz="1600" b="1" dirty="0" smtClean="0">
                          <a:effectLst/>
                          <a:latin typeface="Book Antiqua" pitchFamily="18" charset="0"/>
                          <a:ea typeface="Times New Roman"/>
                          <a:cs typeface="Times New Roman"/>
                        </a:rPr>
                        <a:t>33% production </a:t>
                      </a:r>
                      <a:r>
                        <a:rPr lang="fr-FR" sz="1600" b="1" baseline="0" dirty="0" smtClean="0">
                          <a:effectLst/>
                          <a:latin typeface="Book Antiqua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1600" b="1" dirty="0" smtClean="0">
                          <a:effectLst/>
                          <a:latin typeface="Book Antiqua" pitchFamily="18" charset="0"/>
                          <a:ea typeface="Times New Roman"/>
                          <a:cs typeface="Times New Roman"/>
                        </a:rPr>
                        <a:t>solaire</a:t>
                      </a:r>
                      <a:r>
                        <a:rPr lang="fr-FR" sz="1600" b="1" baseline="0" dirty="0" smtClean="0">
                          <a:effectLst/>
                          <a:latin typeface="Book Antiqua" pitchFamily="18" charset="0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fr-FR" sz="1600" b="1" dirty="0" smtClean="0">
                          <a:effectLst/>
                          <a:latin typeface="Book Antiqua" pitchFamily="18" charset="0"/>
                          <a:ea typeface="Times New Roman"/>
                          <a:cs typeface="Times New Roman"/>
                        </a:rPr>
                        <a:t>photovoltaïque </a:t>
                      </a:r>
                      <a:endParaRPr lang="fr-BE" sz="1600" dirty="0">
                        <a:effectLst/>
                        <a:latin typeface="Book Antiqua" pitchFamily="18" charset="0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8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endParaRPr lang="fr-FR" sz="1600" b="1" dirty="0" smtClean="0">
                        <a:effectLst/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8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fr-FR" sz="1600" b="1" dirty="0" smtClean="0">
                          <a:effectLst/>
                          <a:latin typeface="Book Antiqua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1600" b="1" dirty="0">
                          <a:effectLst/>
                          <a:latin typeface="Book Antiqua" pitchFamily="18" charset="0"/>
                          <a:ea typeface="Times New Roman"/>
                          <a:cs typeface="Times New Roman"/>
                        </a:rPr>
                        <a:t>1.422.214 kWh</a:t>
                      </a:r>
                      <a:endParaRPr lang="fr-BE" sz="1600" dirty="0">
                        <a:effectLst/>
                        <a:latin typeface="Book Antiqua" pitchFamily="18" charset="0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endParaRPr lang="fr-FR" sz="1600" b="1" dirty="0" smtClean="0">
                        <a:effectLst/>
                        <a:latin typeface="Book Antiqua" pitchFamily="18" charset="0"/>
                        <a:ea typeface="Times"/>
                        <a:cs typeface="Times New Roman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fr-FR" sz="1600" b="1" dirty="0" smtClean="0">
                          <a:effectLst/>
                          <a:latin typeface="Book Antiqua" pitchFamily="18" charset="0"/>
                          <a:ea typeface="Times"/>
                          <a:cs typeface="Times New Roman"/>
                        </a:rPr>
                        <a:t>390</a:t>
                      </a:r>
                      <a:endParaRPr lang="fr-BE" sz="1600" dirty="0">
                        <a:effectLst/>
                        <a:latin typeface="Book Antiqua" pitchFamily="18" charset="0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30619">
                <a:tc>
                  <a:txBody>
                    <a:bodyPr/>
                    <a:lstStyle/>
                    <a:p>
                      <a:pPr algn="r">
                        <a:lnSpc>
                          <a:spcPts val="8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endParaRPr lang="fr-BE" sz="1600" dirty="0">
                        <a:effectLst/>
                        <a:latin typeface="Book Antiqua" pitchFamily="18" charset="0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8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endParaRPr lang="fr-FR" sz="1600" b="1" dirty="0" smtClean="0">
                        <a:effectLst/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8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fr-FR" sz="1600" b="1" dirty="0" smtClean="0">
                          <a:effectLst/>
                          <a:latin typeface="Book Antiqua" pitchFamily="18" charset="0"/>
                          <a:ea typeface="Times New Roman"/>
                          <a:cs typeface="Times New Roman"/>
                        </a:rPr>
                        <a:t>Total</a:t>
                      </a:r>
                      <a:endParaRPr lang="fr-BE" sz="1600" dirty="0">
                        <a:effectLst/>
                        <a:latin typeface="Book Antiqua" pitchFamily="18" charset="0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endParaRPr lang="fr-FR" sz="1600" b="1" dirty="0" smtClean="0"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  <a:ea typeface="Times"/>
                        <a:cs typeface="Times New Roman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fr-FR" sz="1600" b="1" dirty="0"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  <a:ea typeface="Times"/>
                          <a:cs typeface="Times New Roman"/>
                        </a:rPr>
                        <a:t> 2.656</a:t>
                      </a:r>
                      <a:endParaRPr lang="fr-BE" sz="1600" dirty="0">
                        <a:effectLst/>
                        <a:latin typeface="Book Antiqua" pitchFamily="18" charset="0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8473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1437268" y="6296177"/>
            <a:ext cx="7500990" cy="428628"/>
          </a:xfrm>
          <a:solidFill>
            <a:schemeClr val="tx2">
              <a:lumMod val="40000"/>
              <a:lumOff val="60000"/>
            </a:schemeClr>
          </a:solidFill>
          <a:ln w="1270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lvl="1" algn="r" eaLnBrk="1" hangingPunct="1">
              <a:buNone/>
            </a:pPr>
            <a:r>
              <a:rPr lang="fr-BE" sz="1400" b="1" i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Energie &amp; Développement Local     </a:t>
            </a:r>
          </a:p>
        </p:txBody>
      </p:sp>
      <p:sp>
        <p:nvSpPr>
          <p:cNvPr id="2053" name="ZoneTexte 5"/>
          <p:cNvSpPr txBox="1">
            <a:spLocks noChangeArrowheads="1"/>
          </p:cNvSpPr>
          <p:nvPr/>
        </p:nvSpPr>
        <p:spPr bwMode="auto">
          <a:xfrm>
            <a:off x="1176482" y="1000107"/>
            <a:ext cx="7958041" cy="50783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fr-BE" b="1" i="1" dirty="0" smtClean="0">
              <a:solidFill>
                <a:srgbClr val="C5D1D7">
                  <a:lumMod val="25000"/>
                </a:srgbClr>
              </a:solidFill>
            </a:endParaRPr>
          </a:p>
          <a:p>
            <a:pPr algn="ctr"/>
            <a:r>
              <a:rPr lang="fr-BE" b="1" i="1" dirty="0" smtClean="0">
                <a:solidFill>
                  <a:srgbClr val="C5D1D7">
                    <a:lumMod val="25000"/>
                  </a:srgbClr>
                </a:solidFill>
              </a:rPr>
              <a:t>Plan </a:t>
            </a:r>
            <a:r>
              <a:rPr lang="fr-BE" b="1" i="1" dirty="0">
                <a:solidFill>
                  <a:srgbClr val="C5D1D7">
                    <a:lumMod val="25000"/>
                  </a:srgbClr>
                </a:solidFill>
              </a:rPr>
              <a:t>d’Actions en faveur de l’Energie Durable (PAED</a:t>
            </a:r>
            <a:r>
              <a:rPr lang="fr-BE" b="1" i="1" dirty="0" smtClean="0">
                <a:solidFill>
                  <a:srgbClr val="C5D1D7">
                    <a:lumMod val="25000"/>
                  </a:srgbClr>
                </a:solidFill>
              </a:rPr>
              <a:t>)</a:t>
            </a:r>
          </a:p>
          <a:p>
            <a:pPr algn="ctr"/>
            <a:endParaRPr lang="fr-BE" b="1" i="1" dirty="0" smtClean="0">
              <a:solidFill>
                <a:srgbClr val="C5D1D7">
                  <a:lumMod val="25000"/>
                </a:srgbClr>
              </a:solidFill>
            </a:endParaRPr>
          </a:p>
          <a:p>
            <a:pPr algn="ctr"/>
            <a:r>
              <a:rPr lang="fr-BE" b="1" i="1" dirty="0" smtClean="0">
                <a:solidFill>
                  <a:srgbClr val="C5D1D7">
                    <a:lumMod val="25000"/>
                  </a:srgbClr>
                </a:solidFill>
              </a:rPr>
              <a:t>Conclusions &gt; rappel des impacts !</a:t>
            </a:r>
          </a:p>
          <a:p>
            <a:pPr lvl="1"/>
            <a:endParaRPr lang="fr-BE" b="1" i="1" u="sng" dirty="0" smtClean="0">
              <a:solidFill>
                <a:srgbClr val="C00000"/>
              </a:solidFill>
            </a:endParaRPr>
          </a:p>
          <a:p>
            <a:pPr lvl="1"/>
            <a:r>
              <a:rPr lang="fr-BE" b="1" i="1" u="sng" dirty="0" smtClean="0">
                <a:solidFill>
                  <a:srgbClr val="C00000"/>
                </a:solidFill>
              </a:rPr>
              <a:t>Economiques : </a:t>
            </a:r>
          </a:p>
          <a:p>
            <a:pPr lvl="1"/>
            <a:r>
              <a:rPr lang="fr-FR" sz="1600" b="1" i="1" u="sng" dirty="0">
                <a:solidFill>
                  <a:srgbClr val="FF0000"/>
                </a:solidFill>
              </a:rPr>
              <a:t>111.394.284</a:t>
            </a:r>
            <a:r>
              <a:rPr lang="fr-FR" sz="1600" b="1" u="sng" dirty="0">
                <a:solidFill>
                  <a:srgbClr val="FF0000"/>
                </a:solidFill>
              </a:rPr>
              <a:t> </a:t>
            </a:r>
            <a:r>
              <a:rPr lang="fr-BE" sz="1600" b="1" i="1" u="sng" dirty="0">
                <a:solidFill>
                  <a:srgbClr val="FF0000"/>
                </a:solidFill>
              </a:rPr>
              <a:t> </a:t>
            </a:r>
            <a:r>
              <a:rPr lang="fr-FR" sz="1600" b="1" i="1" u="sng" dirty="0">
                <a:solidFill>
                  <a:srgbClr val="FF0000"/>
                </a:solidFill>
              </a:rPr>
              <a:t>€</a:t>
            </a:r>
            <a:r>
              <a:rPr lang="fr-BE" sz="1600" b="1" i="1" dirty="0" smtClean="0">
                <a:solidFill>
                  <a:srgbClr val="C5D1D7">
                    <a:lumMod val="25000"/>
                  </a:srgbClr>
                </a:solidFill>
              </a:rPr>
              <a:t> d’investissement pour la seule commune de Mouscron </a:t>
            </a:r>
          </a:p>
          <a:p>
            <a:pPr lvl="1"/>
            <a:r>
              <a:rPr lang="fr-BE" sz="1600" b="1" i="1" dirty="0">
                <a:solidFill>
                  <a:srgbClr val="C5D1D7">
                    <a:lumMod val="25000"/>
                  </a:srgbClr>
                </a:solidFill>
              </a:rPr>
              <a:t>E</a:t>
            </a:r>
            <a:r>
              <a:rPr lang="fr-BE" sz="1600" b="1" i="1" dirty="0" smtClean="0">
                <a:solidFill>
                  <a:srgbClr val="C5D1D7">
                    <a:lumMod val="25000"/>
                  </a:srgbClr>
                </a:solidFill>
              </a:rPr>
              <a:t>ntreprises plus compétitives – réductions </a:t>
            </a:r>
            <a:r>
              <a:rPr lang="fr-BE" sz="1600" b="1" i="1" dirty="0">
                <a:solidFill>
                  <a:srgbClr val="C5D1D7">
                    <a:lumMod val="25000"/>
                  </a:srgbClr>
                </a:solidFill>
              </a:rPr>
              <a:t>c</a:t>
            </a:r>
            <a:r>
              <a:rPr lang="fr-BE" sz="1600" b="1" i="1" dirty="0" smtClean="0">
                <a:solidFill>
                  <a:srgbClr val="C5D1D7">
                    <a:lumMod val="25000"/>
                  </a:srgbClr>
                </a:solidFill>
              </a:rPr>
              <a:t>oût de production </a:t>
            </a:r>
          </a:p>
          <a:p>
            <a:pPr lvl="1"/>
            <a:r>
              <a:rPr lang="fr-FR" sz="1600" b="1" i="1" dirty="0" smtClean="0">
                <a:solidFill>
                  <a:srgbClr val="646B86">
                    <a:lumMod val="50000"/>
                  </a:srgbClr>
                </a:solidFill>
              </a:rPr>
              <a:t>Economies </a:t>
            </a:r>
            <a:r>
              <a:rPr lang="fr-FR" sz="1600" b="1" i="1" dirty="0">
                <a:solidFill>
                  <a:srgbClr val="646B86">
                    <a:lumMod val="50000"/>
                  </a:srgbClr>
                </a:solidFill>
              </a:rPr>
              <a:t>budgétaires &gt; commune , écoles,  autres établissements </a:t>
            </a:r>
            <a:r>
              <a:rPr lang="fr-FR" sz="1600" b="1" i="1" dirty="0" smtClean="0">
                <a:solidFill>
                  <a:srgbClr val="646B86">
                    <a:lumMod val="50000"/>
                  </a:srgbClr>
                </a:solidFill>
              </a:rPr>
              <a:t>publics</a:t>
            </a:r>
            <a:endParaRPr lang="fr-BE" sz="1600" b="1" i="1" dirty="0" smtClean="0">
              <a:solidFill>
                <a:srgbClr val="C5D1D7">
                  <a:lumMod val="25000"/>
                </a:srgbClr>
              </a:solidFill>
            </a:endParaRPr>
          </a:p>
          <a:p>
            <a:pPr lvl="1"/>
            <a:r>
              <a:rPr lang="fr-BE" b="1" i="1" u="sng" dirty="0" smtClean="0">
                <a:solidFill>
                  <a:srgbClr val="C00000"/>
                </a:solidFill>
              </a:rPr>
              <a:t>Sociaux : </a:t>
            </a:r>
          </a:p>
          <a:p>
            <a:pPr lvl="1"/>
            <a:r>
              <a:rPr lang="fr-BE" sz="1600" b="1" i="1" dirty="0" smtClean="0">
                <a:solidFill>
                  <a:srgbClr val="C5D1D7">
                    <a:lumMod val="25000"/>
                  </a:srgbClr>
                </a:solidFill>
              </a:rPr>
              <a:t>Amélioration du pouvoir d’achats de </a:t>
            </a:r>
            <a:r>
              <a:rPr lang="fr-BE" sz="1600" b="1" i="1" u="sng" dirty="0" smtClean="0">
                <a:solidFill>
                  <a:srgbClr val="FF0000"/>
                </a:solidFill>
              </a:rPr>
              <a:t>48 % de la population</a:t>
            </a:r>
          </a:p>
          <a:p>
            <a:pPr lvl="1"/>
            <a:r>
              <a:rPr lang="fr-BE" sz="1600" b="1" i="1" dirty="0" smtClean="0">
                <a:solidFill>
                  <a:srgbClr val="C5D1D7">
                    <a:lumMod val="25000"/>
                  </a:srgbClr>
                </a:solidFill>
              </a:rPr>
              <a:t>Développement de filières locales</a:t>
            </a:r>
          </a:p>
          <a:p>
            <a:pPr lvl="1"/>
            <a:r>
              <a:rPr lang="fr-FR" b="1" i="1" u="sng" dirty="0" smtClean="0">
                <a:solidFill>
                  <a:srgbClr val="C00000"/>
                </a:solidFill>
              </a:rPr>
              <a:t>Environnementaux : </a:t>
            </a:r>
          </a:p>
          <a:p>
            <a:pPr lvl="1"/>
            <a:r>
              <a:rPr lang="fr-FR" sz="1600" b="1" i="1" dirty="0" smtClean="0">
                <a:solidFill>
                  <a:srgbClr val="646B86">
                    <a:lumMod val="50000"/>
                  </a:srgbClr>
                </a:solidFill>
              </a:rPr>
              <a:t>Réductions de </a:t>
            </a:r>
            <a:r>
              <a:rPr lang="fr-FR" sz="1600" b="1" i="1" u="sng" dirty="0" smtClean="0">
                <a:solidFill>
                  <a:srgbClr val="FF0000"/>
                </a:solidFill>
              </a:rPr>
              <a:t>121.243 tonnes de C02 – 21 %  par rapport à 1990 !</a:t>
            </a:r>
          </a:p>
          <a:p>
            <a:pPr lvl="1"/>
            <a:endParaRPr lang="fr-FR" sz="1600" b="1" i="1" dirty="0">
              <a:solidFill>
                <a:srgbClr val="646B86">
                  <a:lumMod val="50000"/>
                </a:srgbClr>
              </a:solidFill>
            </a:endParaRPr>
          </a:p>
          <a:p>
            <a:pPr lvl="1" algn="ctr"/>
            <a:r>
              <a:rPr lang="fr-FR" sz="2000" b="1" i="1" u="sng" dirty="0" smtClean="0">
                <a:solidFill>
                  <a:srgbClr val="646B86">
                    <a:lumMod val="50000"/>
                  </a:srgbClr>
                </a:solidFill>
              </a:rPr>
              <a:t>Autofinancement du plan </a:t>
            </a:r>
            <a:r>
              <a:rPr lang="fr-FR" sz="2000" b="1" i="1" u="sng" smtClean="0">
                <a:solidFill>
                  <a:srgbClr val="646B86">
                    <a:lumMod val="50000"/>
                  </a:srgbClr>
                </a:solidFill>
              </a:rPr>
              <a:t>d’actions </a:t>
            </a:r>
            <a:endParaRPr lang="fr-FR" sz="2000" b="1" i="1" u="sng" dirty="0">
              <a:solidFill>
                <a:srgbClr val="646B86">
                  <a:lumMod val="50000"/>
                </a:srgbClr>
              </a:solidFill>
            </a:endParaRPr>
          </a:p>
        </p:txBody>
      </p:sp>
      <p:pic>
        <p:nvPicPr>
          <p:cNvPr id="2054" name="Imag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54196" y="6344546"/>
            <a:ext cx="785818" cy="392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176484" cy="1764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9379" y="6314036"/>
            <a:ext cx="968384" cy="453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76482" y="0"/>
            <a:ext cx="1727096" cy="997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1714487"/>
            <a:ext cx="1176485" cy="885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08781" y="-11941"/>
            <a:ext cx="1794790" cy="1009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03571" y="-11940"/>
            <a:ext cx="1794791" cy="1009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97605" y="-78656"/>
            <a:ext cx="1746803" cy="1076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12360" y="-99212"/>
            <a:ext cx="1331640" cy="1099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8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2571520"/>
            <a:ext cx="1176484" cy="677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3222414"/>
            <a:ext cx="1176482" cy="661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10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3858049"/>
            <a:ext cx="1176485" cy="6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2582" y="4493685"/>
            <a:ext cx="1209065" cy="68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79048" y="5171036"/>
            <a:ext cx="1255532" cy="850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2583" y="6021288"/>
            <a:ext cx="1209065" cy="83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3715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ZoneTexte 5"/>
          <p:cNvSpPr txBox="1">
            <a:spLocks noChangeArrowheads="1"/>
          </p:cNvSpPr>
          <p:nvPr/>
        </p:nvSpPr>
        <p:spPr bwMode="auto">
          <a:xfrm>
            <a:off x="1176482" y="1000107"/>
            <a:ext cx="7958041" cy="517064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fr-BE" b="1" i="1" dirty="0" smtClean="0">
              <a:solidFill>
                <a:srgbClr val="C5D1D7">
                  <a:lumMod val="25000"/>
                </a:srgbClr>
              </a:solidFill>
            </a:endParaRPr>
          </a:p>
          <a:p>
            <a:pPr algn="ctr"/>
            <a:r>
              <a:rPr lang="fr-BE" b="1" i="1" dirty="0" smtClean="0">
                <a:solidFill>
                  <a:srgbClr val="C5D1D7">
                    <a:lumMod val="25000"/>
                  </a:srgbClr>
                </a:solidFill>
              </a:rPr>
              <a:t>Bilan des émissions de C02 de Mouscron</a:t>
            </a:r>
          </a:p>
          <a:p>
            <a:pPr algn="ctr"/>
            <a:r>
              <a:rPr lang="fr-BE" b="1" i="1" dirty="0" smtClean="0">
                <a:solidFill>
                  <a:srgbClr val="C5D1D7">
                    <a:lumMod val="25000"/>
                  </a:srgbClr>
                </a:solidFill>
              </a:rPr>
              <a:t>Objectif moins 21 % par rapport à 1990 !</a:t>
            </a:r>
          </a:p>
          <a:p>
            <a:pPr algn="ctr"/>
            <a:endParaRPr lang="fr-BE" b="1" i="1" dirty="0">
              <a:solidFill>
                <a:srgbClr val="C5D1D7">
                  <a:lumMod val="25000"/>
                </a:srgbClr>
              </a:solidFill>
            </a:endParaRPr>
          </a:p>
          <a:p>
            <a:pPr algn="ctr"/>
            <a:endParaRPr lang="fr-BE" b="1" i="1" dirty="0" smtClean="0">
              <a:solidFill>
                <a:srgbClr val="C5D1D7">
                  <a:lumMod val="25000"/>
                </a:srgbClr>
              </a:solidFill>
            </a:endParaRPr>
          </a:p>
          <a:p>
            <a:pPr algn="ctr"/>
            <a:endParaRPr lang="fr-BE" b="1" i="1" dirty="0">
              <a:solidFill>
                <a:srgbClr val="C5D1D7">
                  <a:lumMod val="25000"/>
                </a:srgbClr>
              </a:solidFill>
            </a:endParaRPr>
          </a:p>
          <a:p>
            <a:pPr algn="ctr"/>
            <a:endParaRPr lang="fr-BE" b="1" i="1" dirty="0" smtClean="0">
              <a:solidFill>
                <a:srgbClr val="C5D1D7">
                  <a:lumMod val="25000"/>
                </a:srgbClr>
              </a:solidFill>
            </a:endParaRPr>
          </a:p>
          <a:p>
            <a:pPr algn="ctr"/>
            <a:endParaRPr lang="fr-BE" b="1" i="1" dirty="0">
              <a:solidFill>
                <a:srgbClr val="C5D1D7">
                  <a:lumMod val="25000"/>
                </a:srgbClr>
              </a:solidFill>
            </a:endParaRPr>
          </a:p>
          <a:p>
            <a:pPr algn="ctr"/>
            <a:endParaRPr lang="fr-BE" b="1" i="1" dirty="0" smtClean="0">
              <a:solidFill>
                <a:srgbClr val="C5D1D7">
                  <a:lumMod val="25000"/>
                </a:srgbClr>
              </a:solidFill>
            </a:endParaRPr>
          </a:p>
          <a:p>
            <a:pPr algn="ctr"/>
            <a:endParaRPr lang="fr-BE" b="1" i="1" dirty="0">
              <a:solidFill>
                <a:srgbClr val="C5D1D7">
                  <a:lumMod val="25000"/>
                </a:srgbClr>
              </a:solidFill>
            </a:endParaRPr>
          </a:p>
          <a:p>
            <a:pPr algn="ctr"/>
            <a:endParaRPr lang="fr-BE" b="1" i="1" dirty="0" smtClean="0">
              <a:solidFill>
                <a:srgbClr val="C5D1D7">
                  <a:lumMod val="25000"/>
                </a:srgbClr>
              </a:solidFill>
            </a:endParaRPr>
          </a:p>
          <a:p>
            <a:pPr algn="ctr"/>
            <a:endParaRPr lang="fr-BE" b="1" i="1" dirty="0">
              <a:solidFill>
                <a:srgbClr val="C5D1D7">
                  <a:lumMod val="25000"/>
                </a:srgbClr>
              </a:solidFill>
            </a:endParaRPr>
          </a:p>
          <a:p>
            <a:pPr algn="ctr"/>
            <a:endParaRPr lang="fr-BE" b="1" i="1" dirty="0" smtClean="0">
              <a:solidFill>
                <a:srgbClr val="C5D1D7">
                  <a:lumMod val="25000"/>
                </a:srgbClr>
              </a:solidFill>
            </a:endParaRPr>
          </a:p>
          <a:p>
            <a:r>
              <a:rPr lang="fr-BE" sz="1800" b="1" i="1" dirty="0" smtClean="0">
                <a:solidFill>
                  <a:srgbClr val="2A373D"/>
                </a:solidFill>
              </a:rPr>
              <a:t> </a:t>
            </a:r>
            <a:endParaRPr lang="fr-BE" sz="1800" b="1" i="1" dirty="0">
              <a:solidFill>
                <a:srgbClr val="2A373D"/>
              </a:solidFill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176484" cy="1764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76482" y="0"/>
            <a:ext cx="1727096" cy="997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1714487"/>
            <a:ext cx="1176485" cy="885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08781" y="-11941"/>
            <a:ext cx="1794790" cy="1009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03571" y="-11940"/>
            <a:ext cx="1794791" cy="1009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97605" y="-78656"/>
            <a:ext cx="1746803" cy="1076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12360" y="-99212"/>
            <a:ext cx="1331640" cy="1099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8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2571520"/>
            <a:ext cx="1176484" cy="677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3222414"/>
            <a:ext cx="1176482" cy="661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10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3858049"/>
            <a:ext cx="1176485" cy="6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2582" y="4493685"/>
            <a:ext cx="1209065" cy="68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79048" y="5171036"/>
            <a:ext cx="1255532" cy="850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2583" y="6021288"/>
            <a:ext cx="1209065" cy="83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115437" y="5623637"/>
            <a:ext cx="328327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187450" algn="just">
              <a:spcBef>
                <a:spcPts val="300"/>
              </a:spcBef>
              <a:spcAft>
                <a:spcPts val="0"/>
              </a:spcAft>
            </a:pPr>
            <a:r>
              <a:rPr lang="fr-FR" sz="1600" b="1" u="sng" dirty="0">
                <a:solidFill>
                  <a:srgbClr val="376092"/>
                </a:solidFill>
                <a:latin typeface="Calibri"/>
                <a:ea typeface="Times"/>
                <a:cs typeface="Times New Roman"/>
              </a:rPr>
              <a:t>1990  </a:t>
            </a:r>
            <a:r>
              <a:rPr lang="fr-FR" sz="1600" b="1" u="sng" dirty="0">
                <a:solidFill>
                  <a:srgbClr val="C00000"/>
                </a:solidFill>
                <a:latin typeface="Calibri"/>
                <a:ea typeface="Times"/>
                <a:cs typeface="Times New Roman"/>
              </a:rPr>
              <a:t>2006 </a:t>
            </a:r>
            <a:r>
              <a:rPr lang="fr-FR" sz="1600" b="1" u="sng" dirty="0">
                <a:solidFill>
                  <a:srgbClr val="4F6228"/>
                </a:solidFill>
                <a:latin typeface="Calibri"/>
                <a:ea typeface="Times"/>
                <a:cs typeface="Times New Roman"/>
              </a:rPr>
              <a:t>2012 </a:t>
            </a:r>
            <a:r>
              <a:rPr lang="fr-FR" sz="1600" b="1" u="sng" dirty="0">
                <a:solidFill>
                  <a:srgbClr val="604A7B"/>
                </a:solidFill>
                <a:latin typeface="Calibri"/>
                <a:ea typeface="Times"/>
                <a:cs typeface="Times New Roman"/>
              </a:rPr>
              <a:t>2020 </a:t>
            </a:r>
            <a:endParaRPr lang="fr-BE" sz="1600" dirty="0">
              <a:solidFill>
                <a:prstClr val="black"/>
              </a:solidFill>
              <a:latin typeface="AvantGarde"/>
              <a:ea typeface="Times"/>
              <a:cs typeface="Times New Roman"/>
            </a:endParaRPr>
          </a:p>
        </p:txBody>
      </p:sp>
      <p:graphicFrame>
        <p:nvGraphicFramePr>
          <p:cNvPr id="21" name="Graphique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77614523"/>
              </p:ext>
            </p:extLst>
          </p:nvPr>
        </p:nvGraphicFramePr>
        <p:xfrm>
          <a:off x="2122333" y="2427836"/>
          <a:ext cx="5414963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6"/>
          </a:graphicData>
        </a:graphic>
      </p:graphicFrame>
    </p:spTree>
    <p:extLst>
      <p:ext uri="{BB962C8B-B14F-4D97-AF65-F5344CB8AC3E}">
        <p14:creationId xmlns:p14="http://schemas.microsoft.com/office/powerpoint/2010/main" xmlns="" val="40069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ZoneTexte 5"/>
          <p:cNvSpPr txBox="1">
            <a:spLocks noChangeArrowheads="1"/>
          </p:cNvSpPr>
          <p:nvPr/>
        </p:nvSpPr>
        <p:spPr bwMode="auto">
          <a:xfrm>
            <a:off x="1176482" y="1000107"/>
            <a:ext cx="7958041" cy="532453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fr-BE" b="1" i="1" dirty="0" smtClean="0">
              <a:solidFill>
                <a:srgbClr val="C5D1D7">
                  <a:lumMod val="25000"/>
                </a:srgbClr>
              </a:solidFill>
            </a:endParaRPr>
          </a:p>
          <a:p>
            <a:pPr algn="ctr"/>
            <a:r>
              <a:rPr lang="fr-BE" b="1" i="1" dirty="0" smtClean="0">
                <a:solidFill>
                  <a:srgbClr val="C5D1D7">
                    <a:lumMod val="25000"/>
                  </a:srgbClr>
                </a:solidFill>
              </a:rPr>
              <a:t>Impacts économiques et sociaux sur 7 ans </a:t>
            </a:r>
          </a:p>
          <a:p>
            <a:pPr algn="ctr"/>
            <a:r>
              <a:rPr lang="fr-BE" b="1" i="1" dirty="0">
                <a:solidFill>
                  <a:srgbClr val="C5D1D7">
                    <a:lumMod val="25000"/>
                  </a:srgbClr>
                </a:solidFill>
              </a:rPr>
              <a:t>P</a:t>
            </a:r>
            <a:r>
              <a:rPr lang="fr-BE" b="1" i="1" dirty="0" smtClean="0">
                <a:solidFill>
                  <a:srgbClr val="C5D1D7">
                    <a:lumMod val="25000"/>
                  </a:srgbClr>
                </a:solidFill>
              </a:rPr>
              <a:t>lan d’actions sur l’ensemble du territoire communal</a:t>
            </a:r>
          </a:p>
          <a:p>
            <a:pPr algn="ctr"/>
            <a:endParaRPr lang="fr-FR" sz="1800" i="1" dirty="0" smtClean="0">
              <a:solidFill>
                <a:srgbClr val="646B86">
                  <a:lumMod val="50000"/>
                </a:srgbClr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fr-FR" sz="1800" b="1" i="1" u="sng" dirty="0" smtClean="0">
                <a:solidFill>
                  <a:srgbClr val="646B86">
                    <a:lumMod val="50000"/>
                  </a:srgbClr>
                </a:solidFill>
              </a:rPr>
              <a:t>Relance </a:t>
            </a:r>
            <a:r>
              <a:rPr lang="fr-FR" sz="1800" b="1" i="1" u="sng" dirty="0">
                <a:solidFill>
                  <a:srgbClr val="646B86">
                    <a:lumMod val="50000"/>
                  </a:srgbClr>
                </a:solidFill>
              </a:rPr>
              <a:t>économique </a:t>
            </a:r>
            <a:r>
              <a:rPr lang="fr-FR" sz="1800" b="1" i="1" u="sng" dirty="0" smtClean="0">
                <a:solidFill>
                  <a:srgbClr val="646B86">
                    <a:lumMod val="50000"/>
                  </a:srgbClr>
                </a:solidFill>
              </a:rPr>
              <a:t>locale avec : </a:t>
            </a:r>
          </a:p>
          <a:p>
            <a:pPr marL="1200150" lvl="2" indent="-285750">
              <a:buFont typeface="Wingdings" pitchFamily="2" charset="2"/>
              <a:buChar char="Ø"/>
            </a:pPr>
            <a:r>
              <a:rPr lang="fr-FR" sz="1600" b="1" i="1" u="sng" dirty="0">
                <a:solidFill>
                  <a:srgbClr val="FF0000"/>
                </a:solidFill>
              </a:rPr>
              <a:t>111.394.284</a:t>
            </a:r>
            <a:r>
              <a:rPr lang="fr-FR" sz="1600" b="1" u="sng" dirty="0">
                <a:solidFill>
                  <a:srgbClr val="FF0000"/>
                </a:solidFill>
              </a:rPr>
              <a:t> </a:t>
            </a:r>
            <a:r>
              <a:rPr lang="fr-BE" sz="1600" b="1" i="1" u="sng" dirty="0" smtClean="0">
                <a:solidFill>
                  <a:srgbClr val="FF0000"/>
                </a:solidFill>
              </a:rPr>
              <a:t> </a:t>
            </a:r>
            <a:r>
              <a:rPr lang="fr-FR" sz="1600" b="1" i="1" u="sng" dirty="0">
                <a:solidFill>
                  <a:srgbClr val="FF0000"/>
                </a:solidFill>
              </a:rPr>
              <a:t>€ </a:t>
            </a:r>
            <a:r>
              <a:rPr lang="fr-FR" sz="1600" b="1" i="1" u="sng" dirty="0" smtClean="0">
                <a:solidFill>
                  <a:srgbClr val="FF0000"/>
                </a:solidFill>
              </a:rPr>
              <a:t> </a:t>
            </a:r>
            <a:r>
              <a:rPr lang="fr-FR" sz="1600" b="1" i="1" dirty="0" smtClean="0">
                <a:solidFill>
                  <a:srgbClr val="646B86">
                    <a:lumMod val="50000"/>
                  </a:srgbClr>
                </a:solidFill>
              </a:rPr>
              <a:t>d’investissements publics et privés</a:t>
            </a:r>
          </a:p>
          <a:p>
            <a:pPr marL="1200150" lvl="2" indent="-285750">
              <a:buFont typeface="Wingdings" pitchFamily="2" charset="2"/>
              <a:buChar char="Ø"/>
            </a:pPr>
            <a:r>
              <a:rPr lang="fr-FR" sz="1600" b="1" i="1" dirty="0">
                <a:solidFill>
                  <a:srgbClr val="646B86">
                    <a:lumMod val="50000"/>
                  </a:srgbClr>
                </a:solidFill>
              </a:rPr>
              <a:t>Réductions des coûts de production pour les entreprises</a:t>
            </a:r>
          </a:p>
          <a:p>
            <a:endParaRPr lang="fr-FR" sz="1800" b="1" i="1" dirty="0">
              <a:solidFill>
                <a:srgbClr val="646B86">
                  <a:lumMod val="50000"/>
                </a:srgbClr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fr-FR" sz="1800" b="1" i="1" u="sng" dirty="0" smtClean="0">
                <a:solidFill>
                  <a:srgbClr val="646B86">
                    <a:lumMod val="50000"/>
                  </a:srgbClr>
                </a:solidFill>
              </a:rPr>
              <a:t>Amélioration du pouvoir d’achat de la population : </a:t>
            </a:r>
          </a:p>
          <a:p>
            <a:pPr marL="1200150" lvl="2" indent="-285750">
              <a:buFont typeface="Wingdings" pitchFamily="2" charset="2"/>
              <a:buChar char="Ø"/>
            </a:pPr>
            <a:r>
              <a:rPr lang="fr-FR" sz="1600" b="1" i="1" dirty="0">
                <a:solidFill>
                  <a:srgbClr val="646B86">
                    <a:lumMod val="50000"/>
                  </a:srgbClr>
                </a:solidFill>
              </a:rPr>
              <a:t>e</a:t>
            </a:r>
            <a:r>
              <a:rPr lang="fr-FR" sz="1600" b="1" i="1" dirty="0" smtClean="0">
                <a:solidFill>
                  <a:srgbClr val="646B86">
                    <a:lumMod val="50000"/>
                  </a:srgbClr>
                </a:solidFill>
              </a:rPr>
              <a:t>ntre  </a:t>
            </a:r>
            <a:r>
              <a:rPr lang="fr-FR" sz="1600" b="1" i="1" dirty="0">
                <a:solidFill>
                  <a:srgbClr val="646B86">
                    <a:lumMod val="50000"/>
                  </a:srgbClr>
                </a:solidFill>
              </a:rPr>
              <a:t>500 € et 3000 € </a:t>
            </a:r>
            <a:r>
              <a:rPr lang="fr-FR" sz="1600" b="1" i="1" dirty="0" smtClean="0">
                <a:solidFill>
                  <a:srgbClr val="646B86">
                    <a:lumMod val="50000"/>
                  </a:srgbClr>
                </a:solidFill>
              </a:rPr>
              <a:t>d’économie pour </a:t>
            </a:r>
            <a:r>
              <a:rPr lang="fr-FR" sz="1600" b="1" i="1" u="sng" dirty="0">
                <a:solidFill>
                  <a:srgbClr val="FF0000"/>
                </a:solidFill>
              </a:rPr>
              <a:t>22 476  habitants </a:t>
            </a:r>
            <a:endParaRPr lang="fr-FR" sz="1600" b="1" i="1" u="sng" dirty="0" smtClean="0">
              <a:solidFill>
                <a:srgbClr val="FF0000"/>
              </a:solidFill>
            </a:endParaRPr>
          </a:p>
          <a:p>
            <a:pPr marL="1200150" lvl="2" indent="-285750">
              <a:buFont typeface="Wingdings" pitchFamily="2" charset="2"/>
              <a:buChar char="Ø"/>
            </a:pPr>
            <a:r>
              <a:rPr lang="fr-FR" sz="1600" b="1" i="1" dirty="0" smtClean="0">
                <a:solidFill>
                  <a:srgbClr val="646B86">
                    <a:lumMod val="50000"/>
                  </a:srgbClr>
                </a:solidFill>
              </a:rPr>
              <a:t>500 € en moyenne pour </a:t>
            </a:r>
            <a:r>
              <a:rPr lang="fr-FR" sz="1600" b="1" i="1" u="sng" dirty="0" smtClean="0">
                <a:solidFill>
                  <a:srgbClr val="FF0000"/>
                </a:solidFill>
              </a:rPr>
              <a:t>4000 usagers </a:t>
            </a:r>
            <a:r>
              <a:rPr lang="fr-FR" sz="1600" b="1" i="1" u="sng" dirty="0" smtClean="0">
                <a:solidFill>
                  <a:srgbClr val="646B86">
                    <a:lumMod val="50000"/>
                  </a:srgbClr>
                </a:solidFill>
              </a:rPr>
              <a:t>réguliers du vélo</a:t>
            </a:r>
          </a:p>
          <a:p>
            <a:pPr marL="1200150" lvl="2" indent="-285750">
              <a:buFont typeface="Wingdings" pitchFamily="2" charset="2"/>
              <a:buChar char="Ø"/>
            </a:pPr>
            <a:r>
              <a:rPr lang="fr-FR" sz="1600" b="1" i="1" u="sng" dirty="0" smtClean="0">
                <a:solidFill>
                  <a:srgbClr val="FF0000"/>
                </a:solidFill>
              </a:rPr>
              <a:t>800 ménages </a:t>
            </a:r>
            <a:r>
              <a:rPr lang="fr-FR" sz="1600" b="1" i="1" dirty="0" smtClean="0">
                <a:solidFill>
                  <a:srgbClr val="646B86">
                    <a:lumMod val="50000"/>
                  </a:srgbClr>
                </a:solidFill>
              </a:rPr>
              <a:t>équipés d’un véhicule électrique </a:t>
            </a:r>
          </a:p>
          <a:p>
            <a:pPr marL="1200150" lvl="2" indent="-285750">
              <a:buFont typeface="Wingdings" pitchFamily="2" charset="2"/>
              <a:buChar char="Ø"/>
            </a:pPr>
            <a:r>
              <a:rPr lang="fr-FR" sz="1600" b="1" i="1" u="sng" dirty="0" smtClean="0">
                <a:solidFill>
                  <a:srgbClr val="FF0000"/>
                </a:solidFill>
              </a:rPr>
              <a:t>Stabilisation du prix du chauffage  </a:t>
            </a:r>
            <a:r>
              <a:rPr lang="fr-FR" sz="1600" b="1" i="1" dirty="0" smtClean="0">
                <a:solidFill>
                  <a:srgbClr val="646B86">
                    <a:lumMod val="50000"/>
                  </a:srgbClr>
                </a:solidFill>
              </a:rPr>
              <a:t>pour une grande  partie de la population et des établissements publics </a:t>
            </a:r>
          </a:p>
          <a:p>
            <a:pPr marL="1200150" lvl="2" indent="-285750">
              <a:buFont typeface="Wingdings" pitchFamily="2" charset="2"/>
              <a:buChar char="Ø"/>
            </a:pPr>
            <a:r>
              <a:rPr lang="fr-FR" sz="1600" b="1" i="1" dirty="0" smtClean="0">
                <a:solidFill>
                  <a:srgbClr val="646B86">
                    <a:lumMod val="50000"/>
                  </a:srgbClr>
                </a:solidFill>
              </a:rPr>
              <a:t>Placement à du 6 % dans des investissements locaux </a:t>
            </a:r>
          </a:p>
          <a:p>
            <a:pPr marL="1200150" lvl="2" indent="-285750">
              <a:buFont typeface="Wingdings" pitchFamily="2" charset="2"/>
              <a:buChar char="Ø"/>
            </a:pPr>
            <a:endParaRPr lang="fr-FR" sz="1800" dirty="0" smtClean="0">
              <a:solidFill>
                <a:prstClr val="black"/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fr-FR" sz="1800" b="1" i="1" u="sng" dirty="0">
                <a:solidFill>
                  <a:srgbClr val="646B86">
                    <a:lumMod val="50000"/>
                  </a:srgbClr>
                </a:solidFill>
              </a:rPr>
              <a:t>Économies budgétaires </a:t>
            </a:r>
            <a:r>
              <a:rPr lang="fr-FR" sz="1800" b="1" i="1" dirty="0">
                <a:solidFill>
                  <a:srgbClr val="646B86">
                    <a:lumMod val="50000"/>
                  </a:srgbClr>
                </a:solidFill>
              </a:rPr>
              <a:t>pour la commune , les </a:t>
            </a:r>
            <a:r>
              <a:rPr lang="fr-FR" sz="1800" b="1" i="1" dirty="0" smtClean="0">
                <a:solidFill>
                  <a:srgbClr val="646B86">
                    <a:lumMod val="50000"/>
                  </a:srgbClr>
                </a:solidFill>
              </a:rPr>
              <a:t>écoles, </a:t>
            </a:r>
            <a:r>
              <a:rPr lang="fr-FR" sz="1200" b="1" i="1" dirty="0" smtClean="0">
                <a:solidFill>
                  <a:srgbClr val="646B86">
                    <a:lumMod val="50000"/>
                  </a:srgbClr>
                </a:solidFill>
              </a:rPr>
              <a:t>et autres établissements publics</a:t>
            </a:r>
          </a:p>
          <a:p>
            <a:r>
              <a:rPr lang="fr-FR" sz="1200" b="1" i="1" dirty="0" smtClean="0">
                <a:solidFill>
                  <a:srgbClr val="646B86">
                    <a:lumMod val="50000"/>
                  </a:srgbClr>
                </a:solidFill>
              </a:rPr>
              <a:t> </a:t>
            </a: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176484" cy="1764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76482" y="0"/>
            <a:ext cx="1727096" cy="997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1714487"/>
            <a:ext cx="1176485" cy="885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08781" y="-11941"/>
            <a:ext cx="1794790" cy="1009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03571" y="-11940"/>
            <a:ext cx="1794791" cy="1009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97605" y="-78656"/>
            <a:ext cx="1746803" cy="1076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12360" y="-99212"/>
            <a:ext cx="1331640" cy="1099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8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2571520"/>
            <a:ext cx="1176484" cy="677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3222414"/>
            <a:ext cx="1176482" cy="661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10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3858049"/>
            <a:ext cx="1176485" cy="6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2582" y="4493685"/>
            <a:ext cx="1209065" cy="68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79048" y="5171036"/>
            <a:ext cx="1255532" cy="850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2583" y="6021288"/>
            <a:ext cx="1209065" cy="83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29826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176484" cy="1764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76482" y="0"/>
            <a:ext cx="1727096" cy="997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1714487"/>
            <a:ext cx="1176485" cy="885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08781" y="-11941"/>
            <a:ext cx="1794790" cy="1009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03571" y="-11940"/>
            <a:ext cx="1794791" cy="1009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97605" y="-78656"/>
            <a:ext cx="1746803" cy="1076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12360" y="-99212"/>
            <a:ext cx="1331640" cy="1099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8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2571520"/>
            <a:ext cx="1176484" cy="677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3222414"/>
            <a:ext cx="1176482" cy="661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10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3858049"/>
            <a:ext cx="1176485" cy="6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2582" y="4493685"/>
            <a:ext cx="1209065" cy="68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79048" y="5171036"/>
            <a:ext cx="1255532" cy="850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2583" y="6021288"/>
            <a:ext cx="1209065" cy="83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31529938"/>
              </p:ext>
            </p:extLst>
          </p:nvPr>
        </p:nvGraphicFramePr>
        <p:xfrm>
          <a:off x="1822258" y="1690203"/>
          <a:ext cx="6638174" cy="4077585"/>
        </p:xfrm>
        <a:graphic>
          <a:graphicData uri="http://schemas.openxmlformats.org/drawingml/2006/table">
            <a:tbl>
              <a:tblPr firstRow="1" firstCol="1" bandRow="1"/>
              <a:tblGrid>
                <a:gridCol w="5198014"/>
                <a:gridCol w="1440160"/>
              </a:tblGrid>
              <a:tr h="372060"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+mn-lt"/>
                          <a:ea typeface="Times"/>
                          <a:cs typeface="Calibri"/>
                        </a:rPr>
                        <a:t>Travaux  </a:t>
                      </a:r>
                      <a:r>
                        <a:rPr lang="fr-BE" sz="1400" baseline="0" dirty="0" smtClean="0">
                          <a:effectLst/>
                          <a:latin typeface="+mn-lt"/>
                          <a:ea typeface="Times"/>
                          <a:cs typeface="Times New Roman"/>
                        </a:rPr>
                        <a:t> </a:t>
                      </a:r>
                      <a:r>
                        <a:rPr lang="fr-FR" sz="1400" dirty="0" smtClean="0">
                          <a:effectLst/>
                          <a:latin typeface="+mn-lt"/>
                          <a:ea typeface="Times"/>
                          <a:cs typeface="Calibri"/>
                        </a:rPr>
                        <a:t>citoyens </a:t>
                      </a:r>
                      <a:r>
                        <a:rPr lang="fr-FR" sz="1400" dirty="0">
                          <a:effectLst/>
                          <a:latin typeface="+mn-lt"/>
                          <a:ea typeface="Times"/>
                          <a:cs typeface="Calibri"/>
                        </a:rPr>
                        <a:t>/ habitations </a:t>
                      </a:r>
                      <a:endParaRPr lang="fr-BE" sz="1400" dirty="0">
                        <a:effectLst/>
                        <a:latin typeface="+mn-lt"/>
                        <a:ea typeface="Times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BE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"/>
                          <a:cs typeface="Calibri"/>
                        </a:rPr>
                        <a:t>40.000.000 </a:t>
                      </a:r>
                      <a:r>
                        <a:rPr lang="fr-BE" sz="1400" b="1" dirty="0" smtClean="0">
                          <a:effectLst/>
                          <a:latin typeface="+mn-lt"/>
                          <a:ea typeface="Times"/>
                          <a:cs typeface="Calibri"/>
                        </a:rPr>
                        <a:t> </a:t>
                      </a:r>
                      <a:endParaRPr lang="fr-BE" sz="1400" dirty="0">
                        <a:effectLst/>
                        <a:latin typeface="+mn-lt"/>
                        <a:ea typeface="Times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72060"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400" b="1" i="1" dirty="0" smtClean="0">
                          <a:solidFill>
                            <a:srgbClr val="2A373D"/>
                          </a:solidFill>
                          <a:effectLst/>
                          <a:latin typeface="+mn-lt"/>
                          <a:ea typeface="Times"/>
                          <a:cs typeface="Calibri"/>
                        </a:rPr>
                        <a:t>Travaux Pistes  </a:t>
                      </a:r>
                      <a:r>
                        <a:rPr lang="fr-FR" sz="1400" b="1" i="1" dirty="0">
                          <a:solidFill>
                            <a:srgbClr val="2A373D"/>
                          </a:solidFill>
                          <a:effectLst/>
                          <a:latin typeface="+mn-lt"/>
                          <a:ea typeface="Times"/>
                          <a:cs typeface="Calibri"/>
                        </a:rPr>
                        <a:t>cyclables  et stationnement</a:t>
                      </a:r>
                      <a:endParaRPr lang="fr-BE" sz="1400" b="1" i="1" dirty="0">
                        <a:solidFill>
                          <a:srgbClr val="2A373D"/>
                        </a:solidFill>
                        <a:effectLst/>
                        <a:latin typeface="+mn-lt"/>
                        <a:ea typeface="Times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400" b="1" i="0" dirty="0">
                          <a:solidFill>
                            <a:srgbClr val="2A373D"/>
                          </a:solidFill>
                          <a:effectLst/>
                          <a:latin typeface="+mn-lt"/>
                          <a:ea typeface="Times"/>
                          <a:cs typeface="Calibri"/>
                        </a:rPr>
                        <a:t>2.277.664 </a:t>
                      </a:r>
                      <a:r>
                        <a:rPr lang="fr-FR" sz="1400" b="1" i="1" dirty="0">
                          <a:solidFill>
                            <a:srgbClr val="2A373D"/>
                          </a:solidFill>
                          <a:effectLst/>
                          <a:latin typeface="+mn-lt"/>
                          <a:ea typeface="Times"/>
                          <a:cs typeface="Calibri"/>
                        </a:rPr>
                        <a:t> €  </a:t>
                      </a:r>
                      <a:endParaRPr lang="fr-BE" sz="1400" b="1" i="1" dirty="0">
                        <a:solidFill>
                          <a:srgbClr val="2A373D"/>
                        </a:solidFill>
                        <a:effectLst/>
                        <a:latin typeface="+mn-lt"/>
                        <a:ea typeface="Times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2060"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+mn-lt"/>
                          <a:ea typeface="Times"/>
                          <a:cs typeface="Calibri"/>
                        </a:rPr>
                        <a:t>Bus </a:t>
                      </a:r>
                      <a:r>
                        <a:rPr lang="fr-FR" sz="1400" dirty="0">
                          <a:effectLst/>
                          <a:latin typeface="+mn-lt"/>
                          <a:ea typeface="Times"/>
                          <a:cs typeface="Calibri"/>
                        </a:rPr>
                        <a:t>au gaz </a:t>
                      </a:r>
                      <a:endParaRPr lang="fr-BE" sz="1400" dirty="0">
                        <a:effectLst/>
                        <a:latin typeface="+mn-lt"/>
                        <a:ea typeface="Times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+mn-lt"/>
                          <a:ea typeface="Times"/>
                          <a:cs typeface="Calibri"/>
                        </a:rPr>
                        <a:t>489 000 €</a:t>
                      </a:r>
                      <a:endParaRPr lang="fr-BE" sz="1400" dirty="0">
                        <a:effectLst/>
                        <a:latin typeface="+mn-lt"/>
                        <a:ea typeface="Times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06593"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400" b="1" i="1" dirty="0" smtClean="0">
                          <a:solidFill>
                            <a:srgbClr val="2A373D"/>
                          </a:solidFill>
                          <a:effectLst/>
                          <a:latin typeface="+mn-lt"/>
                          <a:ea typeface="Times"/>
                          <a:cs typeface="Calibri"/>
                        </a:rPr>
                        <a:t>Travaux  Bâtiments </a:t>
                      </a:r>
                      <a:r>
                        <a:rPr lang="fr-FR" sz="1400" b="1" i="1" dirty="0">
                          <a:solidFill>
                            <a:srgbClr val="2A373D"/>
                          </a:solidFill>
                          <a:effectLst/>
                          <a:latin typeface="+mn-lt"/>
                          <a:ea typeface="Times"/>
                          <a:cs typeface="Calibri"/>
                        </a:rPr>
                        <a:t>communaux</a:t>
                      </a:r>
                      <a:endParaRPr lang="fr-BE" sz="1400" b="1" i="1" dirty="0">
                        <a:solidFill>
                          <a:srgbClr val="2A373D"/>
                        </a:solidFill>
                        <a:effectLst/>
                        <a:latin typeface="+mn-lt"/>
                        <a:ea typeface="Times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400" b="1" i="0" dirty="0">
                          <a:solidFill>
                            <a:srgbClr val="2A373D"/>
                          </a:solidFill>
                          <a:effectLst/>
                          <a:latin typeface="+mn-lt"/>
                          <a:ea typeface="Times"/>
                          <a:cs typeface="Calibri"/>
                        </a:rPr>
                        <a:t>4 890 500  €</a:t>
                      </a:r>
                      <a:endParaRPr lang="fr-BE" sz="1400" b="1" i="0" dirty="0">
                        <a:solidFill>
                          <a:srgbClr val="2A373D"/>
                        </a:solidFill>
                        <a:effectLst/>
                        <a:latin typeface="+mn-lt"/>
                        <a:ea typeface="Times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2060"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400" b="1" i="1" dirty="0">
                          <a:solidFill>
                            <a:srgbClr val="2A373D"/>
                          </a:solidFill>
                          <a:effectLst/>
                          <a:latin typeface="+mn-lt"/>
                          <a:ea typeface="Times"/>
                          <a:cs typeface="Calibri"/>
                        </a:rPr>
                        <a:t>L’éclairage </a:t>
                      </a:r>
                      <a:r>
                        <a:rPr lang="fr-FR" sz="1400" b="1" i="1" dirty="0" smtClean="0">
                          <a:solidFill>
                            <a:srgbClr val="2A373D"/>
                          </a:solidFill>
                          <a:effectLst/>
                          <a:latin typeface="+mn-lt"/>
                          <a:ea typeface="Times"/>
                          <a:cs typeface="Calibri"/>
                        </a:rPr>
                        <a:t>public</a:t>
                      </a:r>
                      <a:r>
                        <a:rPr lang="fr-FR" sz="1400" b="1" i="1" dirty="0">
                          <a:solidFill>
                            <a:srgbClr val="2A373D"/>
                          </a:solidFill>
                          <a:effectLst/>
                          <a:latin typeface="+mn-lt"/>
                          <a:ea typeface="Times"/>
                          <a:cs typeface="Calibri"/>
                        </a:rPr>
                        <a:t> </a:t>
                      </a:r>
                      <a:endParaRPr lang="fr-BE" sz="1400" b="1" i="1" dirty="0">
                        <a:solidFill>
                          <a:srgbClr val="2A373D"/>
                        </a:solidFill>
                        <a:effectLst/>
                        <a:latin typeface="+mn-lt"/>
                        <a:ea typeface="Times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400" b="1" i="0" dirty="0">
                          <a:solidFill>
                            <a:srgbClr val="2A373D"/>
                          </a:solidFill>
                          <a:effectLst/>
                          <a:latin typeface="+mn-lt"/>
                          <a:ea typeface="Times"/>
                          <a:cs typeface="Calibri"/>
                        </a:rPr>
                        <a:t>2.400.000 € </a:t>
                      </a:r>
                      <a:endParaRPr lang="fr-BE" sz="1400" b="1" i="0" dirty="0">
                        <a:solidFill>
                          <a:srgbClr val="2A373D"/>
                        </a:solidFill>
                        <a:effectLst/>
                        <a:latin typeface="+mn-lt"/>
                        <a:ea typeface="Times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2060"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+mn-lt"/>
                          <a:ea typeface="Times"/>
                          <a:cs typeface="Calibri"/>
                        </a:rPr>
                        <a:t>Travaux  </a:t>
                      </a:r>
                      <a:r>
                        <a:rPr lang="fr-BE" sz="1400" baseline="0" dirty="0" smtClean="0">
                          <a:effectLst/>
                          <a:latin typeface="+mn-lt"/>
                          <a:ea typeface="Times"/>
                          <a:cs typeface="Times New Roman"/>
                        </a:rPr>
                        <a:t> </a:t>
                      </a:r>
                      <a:r>
                        <a:rPr lang="fr-FR" sz="1400" dirty="0" smtClean="0">
                          <a:effectLst/>
                          <a:latin typeface="+mn-lt"/>
                          <a:ea typeface="Times"/>
                          <a:cs typeface="Calibri"/>
                        </a:rPr>
                        <a:t>bâtiments </a:t>
                      </a:r>
                      <a:r>
                        <a:rPr lang="fr-FR" sz="1400" dirty="0">
                          <a:effectLst/>
                          <a:latin typeface="+mn-lt"/>
                          <a:ea typeface="Times"/>
                          <a:cs typeface="Calibri"/>
                        </a:rPr>
                        <a:t>du tertiaire (écoles, maisons </a:t>
                      </a:r>
                      <a:r>
                        <a:rPr lang="fr-FR" sz="1400" dirty="0" smtClean="0">
                          <a:effectLst/>
                          <a:latin typeface="+mn-lt"/>
                          <a:ea typeface="Times"/>
                          <a:cs typeface="Calibri"/>
                        </a:rPr>
                        <a:t>de</a:t>
                      </a:r>
                      <a:r>
                        <a:rPr lang="fr-FR" sz="1400" baseline="0" dirty="0" smtClean="0">
                          <a:effectLst/>
                          <a:latin typeface="+mn-lt"/>
                          <a:ea typeface="Times"/>
                          <a:cs typeface="Calibri"/>
                        </a:rPr>
                        <a:t> </a:t>
                      </a:r>
                      <a:r>
                        <a:rPr lang="fr-FR" sz="1400" dirty="0" smtClean="0">
                          <a:effectLst/>
                          <a:latin typeface="+mn-lt"/>
                          <a:ea typeface="Times"/>
                          <a:cs typeface="Calibri"/>
                        </a:rPr>
                        <a:t>repos</a:t>
                      </a:r>
                      <a:r>
                        <a:rPr lang="fr-FR" sz="1400" dirty="0">
                          <a:effectLst/>
                          <a:latin typeface="+mn-lt"/>
                          <a:ea typeface="Times"/>
                          <a:cs typeface="Calibri"/>
                        </a:rPr>
                        <a:t>)</a:t>
                      </a:r>
                      <a:endParaRPr lang="fr-BE" sz="1400" dirty="0">
                        <a:effectLst/>
                        <a:latin typeface="+mn-lt"/>
                        <a:ea typeface="Times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+mn-lt"/>
                          <a:ea typeface="Times"/>
                          <a:cs typeface="Calibri"/>
                        </a:rPr>
                        <a:t>5.560.000 €</a:t>
                      </a:r>
                      <a:endParaRPr lang="fr-BE" sz="1400" dirty="0">
                        <a:effectLst/>
                        <a:latin typeface="+mn-lt"/>
                        <a:ea typeface="Times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38988"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  <a:ea typeface="Times"/>
                          <a:cs typeface="Calibri"/>
                        </a:rPr>
                        <a:t>La bio méthanisation  agricole et agro-alimentaire </a:t>
                      </a:r>
                      <a:endParaRPr lang="fr-BE" sz="1400" dirty="0">
                        <a:effectLst/>
                        <a:latin typeface="+mn-lt"/>
                        <a:ea typeface="Times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+mn-lt"/>
                          <a:ea typeface="Times"/>
                          <a:cs typeface="Calibri"/>
                        </a:rPr>
                        <a:t>9.445.120 </a:t>
                      </a:r>
                      <a:r>
                        <a:rPr lang="fr-FR" sz="1400" b="1" dirty="0" smtClean="0">
                          <a:effectLst/>
                          <a:latin typeface="+mn-lt"/>
                          <a:ea typeface="Times"/>
                          <a:cs typeface="Calibri"/>
                        </a:rPr>
                        <a:t>€</a:t>
                      </a:r>
                      <a:r>
                        <a:rPr lang="fr-FR" sz="1400" b="1" dirty="0">
                          <a:effectLst/>
                          <a:latin typeface="+mn-lt"/>
                          <a:ea typeface="Times"/>
                          <a:cs typeface="Calibri"/>
                        </a:rPr>
                        <a:t> </a:t>
                      </a:r>
                      <a:endParaRPr lang="fr-BE" sz="1400" dirty="0">
                        <a:effectLst/>
                        <a:latin typeface="+mn-lt"/>
                        <a:ea typeface="Times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2060"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+mn-lt"/>
                          <a:ea typeface="Times"/>
                          <a:cs typeface="Calibri"/>
                        </a:rPr>
                        <a:t>L’éolien</a:t>
                      </a:r>
                      <a:r>
                        <a:rPr lang="fr-FR" sz="1400" dirty="0">
                          <a:effectLst/>
                          <a:latin typeface="+mn-lt"/>
                          <a:ea typeface="Times"/>
                          <a:cs typeface="Calibri"/>
                        </a:rPr>
                        <a:t> </a:t>
                      </a:r>
                      <a:endParaRPr lang="fr-BE" sz="1400" dirty="0">
                        <a:effectLst/>
                        <a:latin typeface="+mn-lt"/>
                        <a:ea typeface="Times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+mn-lt"/>
                          <a:ea typeface="Times"/>
                          <a:cs typeface="Calibri"/>
                        </a:rPr>
                        <a:t>15.675.000 </a:t>
                      </a:r>
                      <a:r>
                        <a:rPr lang="fr-FR" sz="1400" b="1" dirty="0" smtClean="0">
                          <a:effectLst/>
                          <a:latin typeface="+mn-lt"/>
                          <a:ea typeface="Times"/>
                          <a:cs typeface="Calibri"/>
                        </a:rPr>
                        <a:t>€</a:t>
                      </a:r>
                      <a:r>
                        <a:rPr lang="fr-FR" sz="1400" b="1" dirty="0">
                          <a:effectLst/>
                          <a:latin typeface="+mn-lt"/>
                          <a:ea typeface="Times"/>
                          <a:cs typeface="Calibri"/>
                        </a:rPr>
                        <a:t> </a:t>
                      </a:r>
                      <a:endParaRPr lang="fr-BE" sz="1400" dirty="0">
                        <a:effectLst/>
                        <a:latin typeface="+mn-lt"/>
                        <a:ea typeface="Times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55524"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  <a:ea typeface="Times"/>
                          <a:cs typeface="Calibri"/>
                        </a:rPr>
                        <a:t>La cogénération </a:t>
                      </a:r>
                      <a:r>
                        <a:rPr lang="fr-FR" sz="1400" dirty="0" err="1">
                          <a:effectLst/>
                          <a:latin typeface="+mn-lt"/>
                          <a:ea typeface="Times"/>
                          <a:cs typeface="Calibri"/>
                        </a:rPr>
                        <a:t>Electrawinds</a:t>
                      </a:r>
                      <a:r>
                        <a:rPr lang="fr-FR" sz="1400" dirty="0">
                          <a:effectLst/>
                          <a:latin typeface="+mn-lt"/>
                          <a:ea typeface="Times"/>
                          <a:cs typeface="Calibri"/>
                        </a:rPr>
                        <a:t> </a:t>
                      </a:r>
                      <a:endParaRPr lang="fr-BE" sz="1400" dirty="0">
                        <a:effectLst/>
                        <a:latin typeface="+mn-lt"/>
                        <a:ea typeface="Times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+mn-lt"/>
                          <a:ea typeface="Times"/>
                          <a:cs typeface="Calibri"/>
                        </a:rPr>
                        <a:t>12.600.000 </a:t>
                      </a:r>
                      <a:r>
                        <a:rPr lang="fr-FR" sz="1400" b="1" dirty="0" smtClean="0">
                          <a:effectLst/>
                          <a:latin typeface="+mn-lt"/>
                          <a:ea typeface="Times"/>
                          <a:cs typeface="Calibri"/>
                        </a:rPr>
                        <a:t>€</a:t>
                      </a:r>
                      <a:r>
                        <a:rPr lang="fr-FR" sz="1400" b="1" dirty="0">
                          <a:effectLst/>
                          <a:latin typeface="+mn-lt"/>
                          <a:ea typeface="Times"/>
                          <a:cs typeface="Calibri"/>
                        </a:rPr>
                        <a:t> </a:t>
                      </a:r>
                      <a:endParaRPr lang="fr-BE" sz="1400" dirty="0">
                        <a:effectLst/>
                        <a:latin typeface="+mn-lt"/>
                        <a:ea typeface="Times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2060"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+mn-lt"/>
                          <a:ea typeface="Times"/>
                          <a:cs typeface="Calibri"/>
                        </a:rPr>
                        <a:t>Travaux  </a:t>
                      </a:r>
                      <a:r>
                        <a:rPr lang="fr-BE" sz="1400" baseline="0" dirty="0" smtClean="0">
                          <a:effectLst/>
                          <a:latin typeface="+mn-lt"/>
                          <a:ea typeface="Times"/>
                          <a:cs typeface="Times New Roman"/>
                        </a:rPr>
                        <a:t>  </a:t>
                      </a:r>
                      <a:r>
                        <a:rPr lang="fr-FR" sz="1400" dirty="0" smtClean="0">
                          <a:effectLst/>
                          <a:latin typeface="+mn-lt"/>
                          <a:ea typeface="Times"/>
                          <a:cs typeface="Calibri"/>
                        </a:rPr>
                        <a:t>dans </a:t>
                      </a:r>
                      <a:r>
                        <a:rPr lang="fr-FR" sz="1400" dirty="0">
                          <a:effectLst/>
                          <a:latin typeface="+mn-lt"/>
                          <a:ea typeface="Times"/>
                          <a:cs typeface="Calibri"/>
                        </a:rPr>
                        <a:t>les entreprises </a:t>
                      </a:r>
                      <a:endParaRPr lang="fr-BE" sz="1400" dirty="0">
                        <a:effectLst/>
                        <a:latin typeface="+mn-lt"/>
                        <a:ea typeface="Times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+mn-lt"/>
                          <a:ea typeface="Times"/>
                          <a:cs typeface="Calibri"/>
                        </a:rPr>
                        <a:t>18.600.000 € </a:t>
                      </a:r>
                      <a:endParaRPr lang="fr-BE" sz="1400" dirty="0">
                        <a:effectLst/>
                        <a:latin typeface="+mn-lt"/>
                        <a:ea typeface="Times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72060"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+mn-lt"/>
                          <a:ea typeface="Times"/>
                          <a:cs typeface="Calibri"/>
                        </a:rPr>
                        <a:t>TOTAL  </a:t>
                      </a:r>
                      <a:endParaRPr lang="fr-BE" sz="1400" dirty="0">
                        <a:effectLst/>
                        <a:latin typeface="+mn-lt"/>
                        <a:ea typeface="Times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"/>
                          <a:cs typeface="Times New Roman"/>
                        </a:rPr>
                        <a:t>111.394.284</a:t>
                      </a:r>
                      <a:r>
                        <a:rPr lang="fr-FR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"/>
                          <a:cs typeface="Calibri"/>
                        </a:rPr>
                        <a:t> €</a:t>
                      </a:r>
                      <a:endParaRPr lang="fr-BE" sz="1400" dirty="0">
                        <a:effectLst/>
                        <a:latin typeface="+mn-lt"/>
                        <a:ea typeface="Times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59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176484" cy="1764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76482" y="0"/>
            <a:ext cx="1727096" cy="997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1714487"/>
            <a:ext cx="1176485" cy="885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08781" y="-11941"/>
            <a:ext cx="1794790" cy="1009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03571" y="-11940"/>
            <a:ext cx="1794791" cy="1009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97605" y="-78656"/>
            <a:ext cx="1746803" cy="1076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12360" y="-99212"/>
            <a:ext cx="1331640" cy="1099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8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2571520"/>
            <a:ext cx="1176484" cy="677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3222414"/>
            <a:ext cx="1176482" cy="661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10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3858049"/>
            <a:ext cx="1176485" cy="6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2582" y="4493685"/>
            <a:ext cx="1209065" cy="68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79048" y="5171036"/>
            <a:ext cx="1255532" cy="850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2583" y="6021288"/>
            <a:ext cx="1209065" cy="83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15479929"/>
              </p:ext>
            </p:extLst>
          </p:nvPr>
        </p:nvGraphicFramePr>
        <p:xfrm>
          <a:off x="1331640" y="1503264"/>
          <a:ext cx="7416828" cy="4176850"/>
        </p:xfrm>
        <a:graphic>
          <a:graphicData uri="http://schemas.openxmlformats.org/drawingml/2006/table">
            <a:tbl>
              <a:tblPr firstRow="1" firstCol="1" bandRow="1"/>
              <a:tblGrid>
                <a:gridCol w="2232248"/>
                <a:gridCol w="576064"/>
                <a:gridCol w="516899"/>
                <a:gridCol w="573480"/>
                <a:gridCol w="573480"/>
                <a:gridCol w="573480"/>
                <a:gridCol w="573480"/>
                <a:gridCol w="573480"/>
                <a:gridCol w="572670"/>
                <a:gridCol w="557567"/>
                <a:gridCol w="93980"/>
              </a:tblGrid>
              <a:tr h="152323">
                <a:tc>
                  <a:txBody>
                    <a:bodyPr/>
                    <a:lstStyle/>
                    <a:p>
                      <a:pPr marL="9017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200" b="1" i="1" dirty="0">
                          <a:effectLst/>
                          <a:latin typeface="Calibri"/>
                          <a:ea typeface="Times"/>
                          <a:cs typeface="Times New Roman"/>
                        </a:rPr>
                        <a:t>SECTEURS </a:t>
                      </a:r>
                      <a:endParaRPr lang="fr-BE" sz="1200" dirty="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200" b="1" i="1" dirty="0">
                          <a:effectLst/>
                          <a:latin typeface="Calibri"/>
                          <a:ea typeface="Times"/>
                          <a:cs typeface="Times New Roman"/>
                        </a:rPr>
                        <a:t>2013</a:t>
                      </a:r>
                      <a:endParaRPr lang="fr-BE" sz="1200" dirty="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200" b="1" i="1" dirty="0">
                          <a:effectLst/>
                          <a:latin typeface="Calibri"/>
                          <a:ea typeface="Times"/>
                          <a:cs typeface="Times New Roman"/>
                        </a:rPr>
                        <a:t>2014</a:t>
                      </a:r>
                      <a:endParaRPr lang="fr-BE" sz="1200" dirty="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200" b="1" i="1" dirty="0">
                          <a:effectLst/>
                          <a:latin typeface="Calibri"/>
                          <a:ea typeface="Times"/>
                          <a:cs typeface="Times New Roman"/>
                        </a:rPr>
                        <a:t>2015</a:t>
                      </a:r>
                      <a:endParaRPr lang="fr-BE" sz="1200" dirty="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200" b="1" i="1" dirty="0">
                          <a:effectLst/>
                          <a:latin typeface="Calibri"/>
                          <a:ea typeface="Times"/>
                          <a:cs typeface="Times New Roman"/>
                        </a:rPr>
                        <a:t>2016</a:t>
                      </a:r>
                      <a:endParaRPr lang="fr-BE" sz="1200" dirty="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200" b="1" i="1" dirty="0">
                          <a:effectLst/>
                          <a:latin typeface="Calibri"/>
                          <a:ea typeface="Times"/>
                          <a:cs typeface="Times New Roman"/>
                        </a:rPr>
                        <a:t>2017</a:t>
                      </a:r>
                      <a:endParaRPr lang="fr-BE" sz="1200" dirty="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200" b="1" i="1" dirty="0">
                          <a:effectLst/>
                          <a:latin typeface="Calibri"/>
                          <a:ea typeface="Times"/>
                          <a:cs typeface="Times New Roman"/>
                        </a:rPr>
                        <a:t>2018</a:t>
                      </a:r>
                      <a:endParaRPr lang="fr-BE" sz="1200" dirty="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200" b="1" i="1" dirty="0">
                          <a:effectLst/>
                          <a:latin typeface="Calibri"/>
                          <a:ea typeface="Times"/>
                          <a:cs typeface="Times New Roman"/>
                        </a:rPr>
                        <a:t>2019</a:t>
                      </a:r>
                      <a:endParaRPr lang="fr-BE" sz="1200" dirty="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200" b="1" i="1" dirty="0">
                          <a:effectLst/>
                          <a:latin typeface="Calibri"/>
                          <a:ea typeface="Times"/>
                          <a:cs typeface="Times New Roman"/>
                        </a:rPr>
                        <a:t>2020</a:t>
                      </a:r>
                      <a:endParaRPr lang="fr-BE" sz="1200" dirty="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90170"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200" b="1" i="1" dirty="0">
                          <a:effectLst/>
                          <a:latin typeface="Calibri"/>
                          <a:ea typeface="Times"/>
                          <a:cs typeface="Times New Roman"/>
                        </a:rPr>
                        <a:t>2021</a:t>
                      </a:r>
                      <a:endParaRPr lang="fr-BE" sz="1200" dirty="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352246"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+mn-lt"/>
                          <a:ea typeface="Times"/>
                          <a:cs typeface="Times New Roman"/>
                        </a:rPr>
                        <a:t>Tous les citoyens / habitations</a:t>
                      </a:r>
                      <a:endParaRPr lang="fr-BE" sz="1100" dirty="0">
                        <a:effectLst/>
                        <a:latin typeface="+mn-lt"/>
                        <a:ea typeface="Times"/>
                        <a:cs typeface="Times New Roman"/>
                      </a:endParaRPr>
                    </a:p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+mn-lt"/>
                          <a:ea typeface="Times"/>
                          <a:cs typeface="Times New Roman"/>
                        </a:rPr>
                        <a:t> </a:t>
                      </a:r>
                      <a:endParaRPr lang="fr-BE" sz="1100" dirty="0">
                        <a:effectLst/>
                        <a:latin typeface="+mn-lt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 dirty="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fr-BE" sz="1100">
                          <a:effectLst/>
                          <a:latin typeface="AvantGarde"/>
                          <a:ea typeface="Times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9444">
                <a:tc>
                  <a:txBody>
                    <a:bodyPr/>
                    <a:lstStyle/>
                    <a:p>
                      <a:pPr marL="90170"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+mn-lt"/>
                          <a:ea typeface="Times"/>
                          <a:cs typeface="Times New Roman"/>
                        </a:rPr>
                        <a:t>La </a:t>
                      </a:r>
                      <a:r>
                        <a:rPr lang="fr-FR" sz="1100" dirty="0" smtClean="0">
                          <a:effectLst/>
                          <a:latin typeface="+mn-lt"/>
                          <a:ea typeface="Times"/>
                          <a:cs typeface="Times New Roman"/>
                        </a:rPr>
                        <a:t>mobilité</a:t>
                      </a:r>
                      <a:r>
                        <a:rPr lang="fr-FR" sz="1100" baseline="0" dirty="0" smtClean="0">
                          <a:effectLst/>
                          <a:latin typeface="+mn-lt"/>
                          <a:ea typeface="Times"/>
                          <a:cs typeface="Times New Roman"/>
                        </a:rPr>
                        <a:t> - </a:t>
                      </a:r>
                      <a:r>
                        <a:rPr lang="fr-FR" sz="1100" dirty="0" smtClean="0">
                          <a:effectLst/>
                          <a:latin typeface="+mn-lt"/>
                          <a:ea typeface="Times"/>
                          <a:cs typeface="Times New Roman"/>
                        </a:rPr>
                        <a:t>Vélo </a:t>
                      </a:r>
                      <a:endParaRPr lang="fr-BE" sz="1100" dirty="0">
                        <a:effectLst/>
                        <a:latin typeface="+mn-lt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fr-BE" sz="1100">
                          <a:effectLst/>
                          <a:latin typeface="AvantGarde"/>
                          <a:ea typeface="Times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444">
                <a:tc>
                  <a:txBody>
                    <a:bodyPr/>
                    <a:lstStyle/>
                    <a:p>
                      <a:pPr marL="90170"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+mn-lt"/>
                          <a:ea typeface="Times"/>
                          <a:cs typeface="Times New Roman"/>
                        </a:rPr>
                        <a:t>La mobilité – </a:t>
                      </a:r>
                      <a:r>
                        <a:rPr lang="fr-FR" sz="1100" dirty="0" smtClean="0">
                          <a:effectLst/>
                          <a:latin typeface="+mn-lt"/>
                          <a:ea typeface="Times"/>
                          <a:cs typeface="Times New Roman"/>
                        </a:rPr>
                        <a:t>Voiture</a:t>
                      </a:r>
                      <a:r>
                        <a:rPr lang="fr-FR" sz="1100" baseline="0" dirty="0" smtClean="0">
                          <a:effectLst/>
                          <a:latin typeface="+mn-lt"/>
                          <a:ea typeface="Times"/>
                          <a:cs typeface="Times New Roman"/>
                        </a:rPr>
                        <a:t> </a:t>
                      </a:r>
                      <a:r>
                        <a:rPr lang="fr-FR" sz="1100" dirty="0" smtClean="0">
                          <a:effectLst/>
                          <a:latin typeface="+mn-lt"/>
                          <a:ea typeface="Times"/>
                          <a:cs typeface="Times New Roman"/>
                        </a:rPr>
                        <a:t>électrique </a:t>
                      </a:r>
                      <a:endParaRPr lang="fr-BE" sz="1100" dirty="0">
                        <a:effectLst/>
                        <a:latin typeface="+mn-lt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fr-BE" sz="1100">
                          <a:effectLst/>
                          <a:latin typeface="AvantGarde"/>
                          <a:ea typeface="Times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444">
                <a:tc>
                  <a:txBody>
                    <a:bodyPr/>
                    <a:lstStyle/>
                    <a:p>
                      <a:pPr marL="90170"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+mn-lt"/>
                          <a:ea typeface="Times"/>
                          <a:cs typeface="Times New Roman"/>
                        </a:rPr>
                        <a:t>La </a:t>
                      </a:r>
                      <a:r>
                        <a:rPr lang="fr-FR" sz="1100" dirty="0" smtClean="0">
                          <a:effectLst/>
                          <a:latin typeface="+mn-lt"/>
                          <a:ea typeface="Times"/>
                          <a:cs typeface="Times New Roman"/>
                        </a:rPr>
                        <a:t>mobilit</a:t>
                      </a:r>
                      <a:r>
                        <a:rPr lang="fr-FR" sz="1100" baseline="0" dirty="0" smtClean="0">
                          <a:effectLst/>
                          <a:latin typeface="+mn-lt"/>
                          <a:ea typeface="Times"/>
                          <a:cs typeface="Times New Roman"/>
                        </a:rPr>
                        <a:t>é </a:t>
                      </a:r>
                      <a:r>
                        <a:rPr lang="fr-FR" sz="1100" dirty="0" smtClean="0">
                          <a:effectLst/>
                          <a:latin typeface="+mn-lt"/>
                          <a:ea typeface="Times"/>
                          <a:cs typeface="Times New Roman"/>
                        </a:rPr>
                        <a:t>- </a:t>
                      </a:r>
                      <a:r>
                        <a:rPr lang="fr-FR" sz="1100" dirty="0">
                          <a:effectLst/>
                          <a:latin typeface="+mn-lt"/>
                          <a:ea typeface="Times"/>
                          <a:cs typeface="Times New Roman"/>
                        </a:rPr>
                        <a:t>Bus au </a:t>
                      </a:r>
                      <a:r>
                        <a:rPr lang="fr-FR" sz="1100" dirty="0" smtClean="0">
                          <a:effectLst/>
                          <a:latin typeface="+mn-lt"/>
                          <a:ea typeface="Times"/>
                          <a:cs typeface="Times New Roman"/>
                        </a:rPr>
                        <a:t>ga</a:t>
                      </a:r>
                      <a:r>
                        <a:rPr lang="fr-FR" sz="1100" baseline="0" dirty="0" smtClean="0">
                          <a:effectLst/>
                          <a:latin typeface="+mn-lt"/>
                          <a:ea typeface="Times"/>
                          <a:cs typeface="Times New Roman"/>
                        </a:rPr>
                        <a:t>z </a:t>
                      </a:r>
                      <a:r>
                        <a:rPr lang="fr-FR" sz="1100" dirty="0" smtClean="0">
                          <a:effectLst/>
                          <a:latin typeface="+mn-lt"/>
                          <a:ea typeface="Times"/>
                          <a:cs typeface="Times New Roman"/>
                        </a:rPr>
                        <a:t>naturel</a:t>
                      </a:r>
                      <a:endParaRPr lang="fr-BE" sz="1100" dirty="0">
                        <a:effectLst/>
                        <a:latin typeface="+mn-lt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fr-BE" sz="1100">
                          <a:effectLst/>
                          <a:latin typeface="AvantGarde"/>
                          <a:ea typeface="Times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2246"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+mn-lt"/>
                          <a:ea typeface="Times"/>
                          <a:cs typeface="Times New Roman"/>
                        </a:rPr>
                        <a:t>Tous les bâtiments </a:t>
                      </a:r>
                      <a:r>
                        <a:rPr lang="fr-FR" sz="1100" dirty="0" smtClean="0">
                          <a:effectLst/>
                          <a:latin typeface="+mn-lt"/>
                          <a:ea typeface="Times"/>
                          <a:cs typeface="Times New Roman"/>
                        </a:rPr>
                        <a:t>communaux</a:t>
                      </a:r>
                      <a:r>
                        <a:rPr lang="fr-FR" sz="1100" dirty="0">
                          <a:effectLst/>
                          <a:latin typeface="+mn-lt"/>
                          <a:ea typeface="Times"/>
                          <a:cs typeface="Times New Roman"/>
                        </a:rPr>
                        <a:t> </a:t>
                      </a:r>
                      <a:endParaRPr lang="fr-BE" sz="1100" dirty="0">
                        <a:effectLst/>
                        <a:latin typeface="+mn-lt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fr-BE" sz="1100">
                          <a:effectLst/>
                          <a:latin typeface="AvantGarde"/>
                          <a:ea typeface="Times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2246"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+mn-lt"/>
                          <a:ea typeface="Times"/>
                          <a:cs typeface="Times New Roman"/>
                        </a:rPr>
                        <a:t>L’éclairage public</a:t>
                      </a:r>
                      <a:endParaRPr lang="fr-BE" sz="1100" dirty="0">
                        <a:effectLst/>
                        <a:latin typeface="+mn-lt"/>
                        <a:ea typeface="Times"/>
                        <a:cs typeface="Times New Roman"/>
                      </a:endParaRPr>
                    </a:p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+mn-lt"/>
                          <a:ea typeface="Times"/>
                          <a:cs typeface="Times New Roman"/>
                        </a:rPr>
                        <a:t> </a:t>
                      </a:r>
                      <a:endParaRPr lang="fr-BE" sz="1100" dirty="0">
                        <a:effectLst/>
                        <a:latin typeface="+mn-lt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 dirty="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 dirty="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 dirty="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 dirty="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 dirty="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fr-BE" sz="1100">
                          <a:effectLst/>
                          <a:latin typeface="AvantGarde"/>
                          <a:ea typeface="Times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645"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+mn-lt"/>
                          <a:ea typeface="Times"/>
                          <a:cs typeface="Times New Roman"/>
                        </a:rPr>
                        <a:t>Tous les bâtiments du tertiaire (écoles, maisons de repos )</a:t>
                      </a:r>
                      <a:endParaRPr lang="fr-BE" sz="1100" dirty="0">
                        <a:effectLst/>
                        <a:latin typeface="+mn-lt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 dirty="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3634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3634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3634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3634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 dirty="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66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fr-BE" sz="1100">
                          <a:effectLst/>
                          <a:latin typeface="AvantGarde"/>
                          <a:ea typeface="Times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2286">
                <a:tc rowSpan="2"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+mn-lt"/>
                          <a:ea typeface="Times"/>
                          <a:cs typeface="Times New Roman"/>
                        </a:rPr>
                        <a:t>La </a:t>
                      </a:r>
                      <a:r>
                        <a:rPr lang="fr-FR" sz="1100" dirty="0" err="1">
                          <a:effectLst/>
                          <a:latin typeface="+mn-lt"/>
                          <a:ea typeface="Times"/>
                          <a:cs typeface="Times New Roman"/>
                        </a:rPr>
                        <a:t>biométhanisation</a:t>
                      </a:r>
                      <a:r>
                        <a:rPr lang="fr-FR" sz="1100" dirty="0">
                          <a:effectLst/>
                          <a:latin typeface="+mn-lt"/>
                          <a:ea typeface="Times"/>
                          <a:cs typeface="Times New Roman"/>
                        </a:rPr>
                        <a:t> </a:t>
                      </a:r>
                      <a:endParaRPr lang="fr-BE" sz="1100" dirty="0">
                        <a:effectLst/>
                        <a:latin typeface="+mn-lt"/>
                        <a:ea typeface="Times"/>
                        <a:cs typeface="Times New Roman"/>
                      </a:endParaRPr>
                    </a:p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+mn-lt"/>
                          <a:ea typeface="Times"/>
                          <a:cs typeface="Times New Roman"/>
                        </a:rPr>
                        <a:t>agricole et agro-alimentaire</a:t>
                      </a:r>
                      <a:endParaRPr lang="fr-BE" sz="1100" dirty="0">
                        <a:effectLst/>
                        <a:latin typeface="+mn-lt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rowSpan="2"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rowSpan="2"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 dirty="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rowSpan="2"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 dirty="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fr-BE" sz="1100">
                          <a:effectLst/>
                          <a:latin typeface="AvantGarde"/>
                          <a:ea typeface="Times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444"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 dirty="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fr-BE" sz="1100">
                          <a:effectLst/>
                          <a:latin typeface="AvantGarde"/>
                          <a:ea typeface="Times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2246"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+mn-lt"/>
                          <a:ea typeface="Times"/>
                          <a:cs typeface="Times New Roman"/>
                        </a:rPr>
                        <a:t>L’éolien</a:t>
                      </a:r>
                      <a:endParaRPr lang="fr-BE" sz="1200" dirty="0">
                        <a:effectLst/>
                        <a:latin typeface="+mn-lt"/>
                        <a:ea typeface="Times"/>
                        <a:cs typeface="Times New Roman"/>
                      </a:endParaRPr>
                    </a:p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+mn-lt"/>
                          <a:ea typeface="Times"/>
                          <a:cs typeface="Times New Roman"/>
                        </a:rPr>
                        <a:t> </a:t>
                      </a:r>
                      <a:endParaRPr lang="fr-BE" sz="1100" dirty="0">
                        <a:effectLst/>
                        <a:latin typeface="+mn-lt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 dirty="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 dirty="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 dirty="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 dirty="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 dirty="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fr-BE" sz="1100">
                          <a:effectLst/>
                          <a:latin typeface="AvantGarde"/>
                          <a:ea typeface="Times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444">
                <a:tc rowSpan="2"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+mn-lt"/>
                          <a:ea typeface="Times"/>
                          <a:cs typeface="Times New Roman"/>
                        </a:rPr>
                        <a:t>La cogénération </a:t>
                      </a:r>
                      <a:r>
                        <a:rPr lang="fr-FR" sz="1100" dirty="0" err="1">
                          <a:effectLst/>
                          <a:latin typeface="+mn-lt"/>
                          <a:ea typeface="Times"/>
                          <a:cs typeface="Times New Roman"/>
                        </a:rPr>
                        <a:t>Electrawinds</a:t>
                      </a:r>
                      <a:r>
                        <a:rPr lang="fr-FR" sz="1100" dirty="0">
                          <a:effectLst/>
                          <a:latin typeface="+mn-lt"/>
                          <a:ea typeface="Times"/>
                          <a:cs typeface="Times New Roman"/>
                        </a:rPr>
                        <a:t> </a:t>
                      </a:r>
                      <a:endParaRPr lang="fr-BE" sz="1100" dirty="0">
                        <a:effectLst/>
                        <a:latin typeface="+mn-lt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 dirty="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fr-BE" sz="1100">
                          <a:effectLst/>
                          <a:latin typeface="AvantGarde"/>
                          <a:ea typeface="Times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444"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 dirty="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fr-BE" sz="1100">
                          <a:effectLst/>
                          <a:latin typeface="AvantGarde"/>
                          <a:ea typeface="Times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2246"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+mn-lt"/>
                          <a:ea typeface="Times"/>
                          <a:cs typeface="Times New Roman"/>
                        </a:rPr>
                        <a:t>Dans les entreprises</a:t>
                      </a:r>
                      <a:endParaRPr lang="fr-BE" sz="1100" dirty="0">
                        <a:effectLst/>
                        <a:latin typeface="+mn-lt"/>
                        <a:ea typeface="Times"/>
                        <a:cs typeface="Times New Roman"/>
                      </a:endParaRPr>
                    </a:p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+mn-lt"/>
                          <a:ea typeface="Times"/>
                          <a:cs typeface="Times New Roman"/>
                        </a:rPr>
                        <a:t> </a:t>
                      </a:r>
                      <a:endParaRPr lang="fr-BE" sz="1100" dirty="0">
                        <a:effectLst/>
                        <a:latin typeface="+mn-lt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 dirty="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 dirty="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fr-BE" sz="1100">
                          <a:effectLst/>
                          <a:latin typeface="AvantGarde"/>
                          <a:ea typeface="Times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2246"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+mn-lt"/>
                          <a:ea typeface="Times"/>
                          <a:cs typeface="Times New Roman"/>
                        </a:rPr>
                        <a:t>Achat d’électricité </a:t>
                      </a:r>
                      <a:endParaRPr lang="fr-BE" sz="1100" dirty="0">
                        <a:effectLst/>
                        <a:latin typeface="+mn-lt"/>
                        <a:ea typeface="Times"/>
                        <a:cs typeface="Times New Roman"/>
                      </a:endParaRPr>
                    </a:p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+mn-lt"/>
                          <a:ea typeface="Times"/>
                          <a:cs typeface="Times New Roman"/>
                        </a:rPr>
                        <a:t>100 %  renouvelable  </a:t>
                      </a:r>
                      <a:endParaRPr lang="fr-BE" sz="1100" dirty="0">
                        <a:effectLst/>
                        <a:latin typeface="+mn-lt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3C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3C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 dirty="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 dirty="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 dirty="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 dirty="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 dirty="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10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fr-BE" sz="1100" dirty="0">
                          <a:effectLst/>
                          <a:latin typeface="AvantGarde"/>
                          <a:ea typeface="Times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8774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ZoneTexte 5"/>
          <p:cNvSpPr txBox="1">
            <a:spLocks noChangeArrowheads="1"/>
          </p:cNvSpPr>
          <p:nvPr/>
        </p:nvSpPr>
        <p:spPr bwMode="auto">
          <a:xfrm>
            <a:off x="1208743" y="1291141"/>
            <a:ext cx="7935258" cy="489364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fr-BE" b="1" i="1" dirty="0" smtClean="0">
              <a:solidFill>
                <a:srgbClr val="C5D1D7">
                  <a:lumMod val="25000"/>
                </a:srgbClr>
              </a:solidFill>
            </a:endParaRPr>
          </a:p>
          <a:p>
            <a:pPr algn="ctr"/>
            <a:endParaRPr lang="fr-BE" b="1" i="1" dirty="0">
              <a:solidFill>
                <a:srgbClr val="C5D1D7">
                  <a:lumMod val="25000"/>
                </a:srgbClr>
              </a:solidFill>
            </a:endParaRPr>
          </a:p>
          <a:p>
            <a:pPr algn="ctr"/>
            <a:endParaRPr lang="fr-BE" b="1" i="1" dirty="0" smtClean="0">
              <a:solidFill>
                <a:srgbClr val="C5D1D7">
                  <a:lumMod val="25000"/>
                </a:srgbClr>
              </a:solidFill>
            </a:endParaRPr>
          </a:p>
          <a:p>
            <a:pPr algn="ctr"/>
            <a:endParaRPr lang="fr-BE" b="1" i="1" dirty="0">
              <a:solidFill>
                <a:srgbClr val="C5D1D7">
                  <a:lumMod val="25000"/>
                </a:srgbClr>
              </a:solidFill>
            </a:endParaRPr>
          </a:p>
          <a:p>
            <a:pPr algn="ctr"/>
            <a:endParaRPr lang="fr-BE" b="1" i="1" dirty="0" smtClean="0">
              <a:solidFill>
                <a:srgbClr val="C5D1D7">
                  <a:lumMod val="25000"/>
                </a:srgbClr>
              </a:solidFill>
            </a:endParaRPr>
          </a:p>
          <a:p>
            <a:pPr algn="ctr"/>
            <a:endParaRPr lang="fr-BE" b="1" i="1" dirty="0">
              <a:solidFill>
                <a:srgbClr val="C5D1D7">
                  <a:lumMod val="25000"/>
                </a:srgbClr>
              </a:solidFill>
            </a:endParaRPr>
          </a:p>
          <a:p>
            <a:pPr algn="ctr"/>
            <a:endParaRPr lang="fr-BE" b="1" i="1" dirty="0" smtClean="0">
              <a:solidFill>
                <a:srgbClr val="C5D1D7">
                  <a:lumMod val="25000"/>
                </a:srgbClr>
              </a:solidFill>
            </a:endParaRPr>
          </a:p>
          <a:p>
            <a:pPr algn="ctr"/>
            <a:endParaRPr lang="fr-BE" b="1" i="1" dirty="0">
              <a:solidFill>
                <a:srgbClr val="C5D1D7">
                  <a:lumMod val="25000"/>
                </a:srgbClr>
              </a:solidFill>
            </a:endParaRPr>
          </a:p>
          <a:p>
            <a:pPr algn="ctr"/>
            <a:endParaRPr lang="fr-BE" b="1" i="1" dirty="0" smtClean="0">
              <a:solidFill>
                <a:srgbClr val="C5D1D7">
                  <a:lumMod val="25000"/>
                </a:srgbClr>
              </a:solidFill>
            </a:endParaRPr>
          </a:p>
          <a:p>
            <a:pPr algn="ctr"/>
            <a:endParaRPr lang="fr-BE" b="1" i="1" dirty="0">
              <a:solidFill>
                <a:srgbClr val="C5D1D7">
                  <a:lumMod val="25000"/>
                </a:srgbClr>
              </a:solidFill>
            </a:endParaRPr>
          </a:p>
          <a:p>
            <a:pPr algn="ctr"/>
            <a:endParaRPr lang="fr-BE" b="1" i="1" dirty="0" smtClean="0">
              <a:solidFill>
                <a:srgbClr val="C5D1D7">
                  <a:lumMod val="25000"/>
                </a:srgbClr>
              </a:solidFill>
            </a:endParaRPr>
          </a:p>
          <a:p>
            <a:pPr algn="ctr"/>
            <a:endParaRPr lang="fr-BE" b="1" i="1" dirty="0">
              <a:solidFill>
                <a:srgbClr val="C5D1D7">
                  <a:lumMod val="25000"/>
                </a:srgbClr>
              </a:solidFill>
            </a:endParaRPr>
          </a:p>
          <a:p>
            <a:pPr algn="ctr"/>
            <a:endParaRPr lang="fr-BE" b="1" i="1" dirty="0" smtClean="0">
              <a:solidFill>
                <a:srgbClr val="C5D1D7">
                  <a:lumMod val="25000"/>
                </a:srgbClr>
              </a:solidFill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176484" cy="1764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76482" y="0"/>
            <a:ext cx="1727096" cy="997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1714487"/>
            <a:ext cx="1176485" cy="885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08781" y="-11941"/>
            <a:ext cx="1794790" cy="1009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03571" y="-11940"/>
            <a:ext cx="1794791" cy="1009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97605" y="-78656"/>
            <a:ext cx="1746803" cy="1076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12360" y="-99212"/>
            <a:ext cx="1331640" cy="1099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8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2571520"/>
            <a:ext cx="1176484" cy="677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3222414"/>
            <a:ext cx="1176482" cy="661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10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3858049"/>
            <a:ext cx="1176485" cy="6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2582" y="4493685"/>
            <a:ext cx="1209065" cy="68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79048" y="5171036"/>
            <a:ext cx="1255532" cy="850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2583" y="6021288"/>
            <a:ext cx="1209065" cy="83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40376073"/>
              </p:ext>
            </p:extLst>
          </p:nvPr>
        </p:nvGraphicFramePr>
        <p:xfrm>
          <a:off x="2040030" y="1517941"/>
          <a:ext cx="6644208" cy="4464417"/>
        </p:xfrm>
        <a:graphic>
          <a:graphicData uri="http://schemas.openxmlformats.org/drawingml/2006/table">
            <a:tbl>
              <a:tblPr firstRow="1" firstCol="1" bandRow="1"/>
              <a:tblGrid>
                <a:gridCol w="3900122"/>
                <a:gridCol w="1656184"/>
                <a:gridCol w="1087902"/>
              </a:tblGrid>
              <a:tr h="409667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2400" b="1" i="1" dirty="0" smtClean="0">
                          <a:solidFill>
                            <a:srgbClr val="C5D1D7">
                              <a:lumMod val="25000"/>
                            </a:srgbClr>
                          </a:solidFill>
                        </a:rPr>
                        <a:t>Réductions d’émissions de C02 par actions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326115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BE" sz="1200" b="1" i="1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200" b="1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BE" sz="1200" b="1" i="1" dirty="0">
                          <a:effectLst/>
                          <a:latin typeface="Calibri"/>
                          <a:ea typeface="Times"/>
                          <a:cs typeface="Times New Roman"/>
                        </a:rPr>
                        <a:t>Tonnes de C02</a:t>
                      </a:r>
                      <a:endParaRPr lang="fr-BE" sz="1200" b="1" dirty="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BE" sz="1200" b="1" i="1" dirty="0" smtClean="0">
                          <a:effectLst/>
                          <a:latin typeface="Calibri"/>
                          <a:ea typeface="Times"/>
                          <a:cs typeface="Times New Roman"/>
                        </a:rPr>
                        <a:t>%</a:t>
                      </a:r>
                      <a:endParaRPr lang="fr-BE" sz="1200" b="1" dirty="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26115"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Calibri"/>
                          <a:ea typeface="Times"/>
                          <a:cs typeface="Times New Roman"/>
                        </a:rPr>
                        <a:t>Tous les citoyens / habitations </a:t>
                      </a:r>
                      <a:endParaRPr lang="fr-BE" sz="1400" b="1" dirty="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"/>
                          <a:cs typeface="Times New Roman"/>
                        </a:rPr>
                        <a:t>20.048</a:t>
                      </a:r>
                      <a:endParaRPr lang="fr-BE" sz="1200" b="1" dirty="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200" b="1" i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"/>
                          <a:cs typeface="Times New Roman"/>
                        </a:rPr>
                        <a:t>17%</a:t>
                      </a:r>
                      <a:endParaRPr lang="fr-BE" sz="1200" b="1" i="1" dirty="0">
                        <a:solidFill>
                          <a:srgbClr val="C00000"/>
                        </a:solidFill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115"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Calibri"/>
                          <a:ea typeface="Times"/>
                          <a:cs typeface="Times New Roman"/>
                        </a:rPr>
                        <a:t>La mobilité</a:t>
                      </a:r>
                      <a:endParaRPr lang="fr-BE" sz="1400" b="1" dirty="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"/>
                          <a:cs typeface="Times New Roman"/>
                        </a:rPr>
                        <a:t>403</a:t>
                      </a:r>
                      <a:endParaRPr lang="fr-BE" sz="1200" b="1" dirty="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200" b="1" i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"/>
                          <a:cs typeface="Times New Roman"/>
                        </a:rPr>
                        <a:t>0,33%</a:t>
                      </a:r>
                      <a:endParaRPr lang="fr-BE" sz="1200" b="1" i="1" dirty="0">
                        <a:solidFill>
                          <a:srgbClr val="C00000"/>
                        </a:solidFill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115"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Calibri"/>
                          <a:ea typeface="Times"/>
                          <a:cs typeface="Times New Roman"/>
                        </a:rPr>
                        <a:t>Tous les bâtiments communaux</a:t>
                      </a:r>
                      <a:endParaRPr lang="fr-BE" sz="1400" b="1" dirty="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"/>
                          <a:cs typeface="Times New Roman"/>
                        </a:rPr>
                        <a:t>2.656</a:t>
                      </a:r>
                      <a:endParaRPr lang="fr-BE" sz="1200" b="1" dirty="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BE" sz="1200" b="1" i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"/>
                          <a:cs typeface="Times New Roman"/>
                        </a:rPr>
                        <a:t>2,16%</a:t>
                      </a:r>
                      <a:endParaRPr lang="fr-BE" sz="1200" b="1" i="1" dirty="0">
                        <a:solidFill>
                          <a:srgbClr val="C00000"/>
                        </a:solidFill>
                        <a:effectLst/>
                        <a:latin typeface="+mn-lt"/>
                        <a:ea typeface="Times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115"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Calibri"/>
                          <a:ea typeface="Times"/>
                          <a:cs typeface="Times New Roman"/>
                        </a:rPr>
                        <a:t>L’éclairage public</a:t>
                      </a:r>
                      <a:endParaRPr lang="fr-BE" sz="1400" b="1" dirty="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"/>
                          <a:cs typeface="Times New Roman"/>
                        </a:rPr>
                        <a:t>398</a:t>
                      </a:r>
                      <a:endParaRPr lang="fr-BE" sz="1200" b="1" dirty="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200" b="1" i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"/>
                          <a:cs typeface="Times New Roman"/>
                        </a:rPr>
                        <a:t>0,33%</a:t>
                      </a:r>
                      <a:endParaRPr lang="fr-BE" sz="1200" b="1" i="1" dirty="0">
                        <a:solidFill>
                          <a:srgbClr val="C00000"/>
                        </a:solidFill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348"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Calibri"/>
                          <a:ea typeface="Times"/>
                          <a:cs typeface="Times New Roman"/>
                        </a:rPr>
                        <a:t>Tous les bâtiments du tertiaire  (écoles, maisons de repos )</a:t>
                      </a:r>
                      <a:endParaRPr lang="fr-BE" sz="1400" b="1" dirty="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"/>
                          <a:cs typeface="Times New Roman"/>
                        </a:rPr>
                        <a:t>6.085,3</a:t>
                      </a:r>
                      <a:endParaRPr lang="fr-BE" sz="1200" b="1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200" b="1" i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"/>
                          <a:cs typeface="Times New Roman"/>
                        </a:rPr>
                        <a:t>5,02%</a:t>
                      </a:r>
                      <a:endParaRPr lang="fr-BE" sz="1200" b="1" i="1" dirty="0">
                        <a:solidFill>
                          <a:srgbClr val="C00000"/>
                        </a:solidFill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115"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Calibri"/>
                          <a:ea typeface="Times"/>
                          <a:cs typeface="Times New Roman"/>
                        </a:rPr>
                        <a:t>La </a:t>
                      </a:r>
                      <a:r>
                        <a:rPr lang="fr-FR" sz="1400" b="1" dirty="0" err="1">
                          <a:effectLst/>
                          <a:latin typeface="Calibri"/>
                          <a:ea typeface="Times"/>
                          <a:cs typeface="Times New Roman"/>
                        </a:rPr>
                        <a:t>biométhanisation</a:t>
                      </a:r>
                      <a:r>
                        <a:rPr lang="fr-FR" sz="1400" b="1" dirty="0">
                          <a:effectLst/>
                          <a:latin typeface="Calibri"/>
                          <a:ea typeface="Times"/>
                          <a:cs typeface="Times New Roman"/>
                        </a:rPr>
                        <a:t> agricole et agro-alimentaire </a:t>
                      </a:r>
                      <a:endParaRPr lang="fr-BE" sz="1400" b="1" dirty="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"/>
                          <a:cs typeface="Times New Roman"/>
                        </a:rPr>
                        <a:t>4.080</a:t>
                      </a:r>
                      <a:endParaRPr lang="fr-BE" sz="1200" b="1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200" b="1" i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"/>
                          <a:cs typeface="Times New Roman"/>
                        </a:rPr>
                        <a:t>3,37%</a:t>
                      </a:r>
                      <a:endParaRPr lang="fr-BE" sz="1200" b="1" i="1" dirty="0">
                        <a:solidFill>
                          <a:srgbClr val="C00000"/>
                        </a:solidFill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115"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Calibri"/>
                          <a:ea typeface="Times"/>
                          <a:cs typeface="Times New Roman"/>
                        </a:rPr>
                        <a:t>L’éolien</a:t>
                      </a:r>
                      <a:endParaRPr lang="fr-BE" sz="1400" b="1" dirty="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"/>
                          <a:cs typeface="Times New Roman"/>
                        </a:rPr>
                        <a:t>11.343,6</a:t>
                      </a:r>
                      <a:endParaRPr lang="fr-BE" sz="1200" b="1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200" b="1" i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"/>
                          <a:cs typeface="Times New Roman"/>
                        </a:rPr>
                        <a:t>9,36%</a:t>
                      </a:r>
                      <a:endParaRPr lang="fr-BE" sz="1200" b="1" i="1" dirty="0">
                        <a:solidFill>
                          <a:srgbClr val="C00000"/>
                        </a:solidFill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115"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Calibri"/>
                          <a:ea typeface="Times"/>
                          <a:cs typeface="Times New Roman"/>
                        </a:rPr>
                        <a:t>La cogénération </a:t>
                      </a:r>
                      <a:r>
                        <a:rPr lang="fr-FR" sz="1400" b="1" dirty="0" err="1">
                          <a:effectLst/>
                          <a:latin typeface="Calibri"/>
                          <a:ea typeface="Times"/>
                          <a:cs typeface="Times New Roman"/>
                        </a:rPr>
                        <a:t>Electrawinds</a:t>
                      </a:r>
                      <a:r>
                        <a:rPr lang="fr-FR" sz="1400" b="1" dirty="0">
                          <a:effectLst/>
                          <a:latin typeface="Calibri"/>
                          <a:ea typeface="Times"/>
                          <a:cs typeface="Times New Roman"/>
                        </a:rPr>
                        <a:t> </a:t>
                      </a:r>
                      <a:endParaRPr lang="fr-BE" sz="1400" b="1" dirty="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"/>
                          <a:cs typeface="Times New Roman"/>
                        </a:rPr>
                        <a:t>28.474</a:t>
                      </a:r>
                      <a:endParaRPr lang="fr-BE" sz="1200" b="1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200" b="1" i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"/>
                          <a:cs typeface="Times New Roman"/>
                        </a:rPr>
                        <a:t>23%</a:t>
                      </a:r>
                      <a:endParaRPr lang="fr-BE" sz="1200" b="1" i="1" dirty="0">
                        <a:solidFill>
                          <a:srgbClr val="C00000"/>
                        </a:solidFill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115"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Calibri"/>
                          <a:ea typeface="Times"/>
                          <a:cs typeface="Times New Roman"/>
                        </a:rPr>
                        <a:t>Dans les entreprises </a:t>
                      </a:r>
                      <a:endParaRPr lang="fr-BE" sz="1400" b="1" dirty="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"/>
                          <a:cs typeface="Times New Roman"/>
                        </a:rPr>
                        <a:t>41.527,04</a:t>
                      </a:r>
                      <a:endParaRPr lang="fr-BE" sz="1200" b="1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200" b="1" i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"/>
                          <a:cs typeface="Times New Roman"/>
                        </a:rPr>
                        <a:t>34%</a:t>
                      </a:r>
                      <a:endParaRPr lang="fr-BE" sz="1200" b="1" i="1" dirty="0">
                        <a:solidFill>
                          <a:srgbClr val="C00000"/>
                        </a:solidFill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115"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Calibri"/>
                          <a:ea typeface="Times"/>
                          <a:cs typeface="Times New Roman"/>
                        </a:rPr>
                        <a:t>Achat d’électricité 100 % Verte </a:t>
                      </a:r>
                      <a:endParaRPr lang="fr-BE" sz="1400" b="1" dirty="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"/>
                          <a:cs typeface="Times New Roman"/>
                        </a:rPr>
                        <a:t>6.479,95</a:t>
                      </a:r>
                      <a:endParaRPr lang="fr-BE" sz="1200" b="1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200" b="1" i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"/>
                          <a:cs typeface="Times New Roman"/>
                        </a:rPr>
                        <a:t>5,34%</a:t>
                      </a:r>
                      <a:endParaRPr lang="fr-BE" sz="1200" b="1" i="1" dirty="0">
                        <a:solidFill>
                          <a:srgbClr val="C00000"/>
                        </a:solidFill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880"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Calibri"/>
                          <a:ea typeface="Times"/>
                          <a:cs typeface="Times New Roman"/>
                        </a:rPr>
                        <a:t>TOTAL </a:t>
                      </a:r>
                      <a:endParaRPr lang="fr-BE" sz="1400" b="1" dirty="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"/>
                          <a:cs typeface="Times New Roman"/>
                        </a:rPr>
                        <a:t>121.494,89</a:t>
                      </a:r>
                      <a:endParaRPr lang="fr-BE" sz="1600" b="1" dirty="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"/>
                          <a:cs typeface="Times New Roman"/>
                        </a:rPr>
                        <a:t>100,21</a:t>
                      </a:r>
                      <a:endParaRPr lang="fr-BE" sz="1600" b="1" dirty="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8072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1437268" y="6296177"/>
            <a:ext cx="7500990" cy="428628"/>
          </a:xfrm>
          <a:solidFill>
            <a:schemeClr val="tx2">
              <a:lumMod val="40000"/>
              <a:lumOff val="60000"/>
            </a:schemeClr>
          </a:solidFill>
          <a:ln w="1270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lvl="1" algn="r" eaLnBrk="1" hangingPunct="1">
              <a:buNone/>
            </a:pPr>
            <a:r>
              <a:rPr lang="fr-BE" sz="1400" b="1" i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Energie &amp; Développement Local     </a:t>
            </a:r>
          </a:p>
        </p:txBody>
      </p:sp>
      <p:sp>
        <p:nvSpPr>
          <p:cNvPr id="2053" name="ZoneTexte 5"/>
          <p:cNvSpPr txBox="1">
            <a:spLocks noChangeArrowheads="1"/>
          </p:cNvSpPr>
          <p:nvPr/>
        </p:nvSpPr>
        <p:spPr bwMode="auto">
          <a:xfrm>
            <a:off x="1176482" y="1000107"/>
            <a:ext cx="7958041" cy="526297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1" algn="ctr"/>
            <a:endParaRPr lang="fr-BE" b="1" i="1" u="sng" dirty="0" smtClean="0">
              <a:solidFill>
                <a:srgbClr val="C5D1D7">
                  <a:lumMod val="25000"/>
                </a:srgbClr>
              </a:solidFill>
            </a:endParaRPr>
          </a:p>
          <a:p>
            <a:pPr lvl="1" algn="ctr"/>
            <a:r>
              <a:rPr lang="fr-BE" b="1" i="1" u="sng" dirty="0" smtClean="0">
                <a:solidFill>
                  <a:srgbClr val="C5D1D7">
                    <a:lumMod val="25000"/>
                  </a:srgbClr>
                </a:solidFill>
              </a:rPr>
              <a:t>Financement du plan d’actions</a:t>
            </a:r>
            <a:endParaRPr lang="fr-BE" b="1" i="1" u="sng" dirty="0">
              <a:solidFill>
                <a:srgbClr val="C5D1D7">
                  <a:lumMod val="25000"/>
                </a:srgbClr>
              </a:solidFill>
            </a:endParaRPr>
          </a:p>
          <a:p>
            <a:pPr lvl="1" algn="ctr"/>
            <a:endParaRPr lang="fr-BE" b="1" i="1" u="sng" dirty="0" smtClean="0">
              <a:solidFill>
                <a:srgbClr val="C5D1D7">
                  <a:lumMod val="25000"/>
                </a:srgbClr>
              </a:solidFill>
            </a:endParaRPr>
          </a:p>
          <a:p>
            <a:pPr lvl="1" algn="ctr"/>
            <a:endParaRPr lang="fr-BE" b="1" i="1" u="sng" dirty="0">
              <a:solidFill>
                <a:srgbClr val="C5D1D7">
                  <a:lumMod val="25000"/>
                </a:srgbClr>
              </a:solidFill>
            </a:endParaRPr>
          </a:p>
          <a:p>
            <a:pPr lvl="1" algn="ctr"/>
            <a:r>
              <a:rPr lang="fr-BE" b="1" i="1" u="sng" dirty="0" smtClean="0">
                <a:solidFill>
                  <a:srgbClr val="C5D1D7">
                    <a:lumMod val="25000"/>
                  </a:srgbClr>
                </a:solidFill>
              </a:rPr>
              <a:t> </a:t>
            </a:r>
          </a:p>
          <a:p>
            <a:pPr lvl="1"/>
            <a:endParaRPr lang="fr-BE" b="1" i="1" dirty="0">
              <a:solidFill>
                <a:srgbClr val="C5D1D7">
                  <a:lumMod val="25000"/>
                </a:srgbClr>
              </a:solidFill>
            </a:endParaRPr>
          </a:p>
          <a:p>
            <a:pPr lvl="1"/>
            <a:endParaRPr lang="fr-BE" b="1" i="1" dirty="0" smtClean="0">
              <a:solidFill>
                <a:srgbClr val="C5D1D7">
                  <a:lumMod val="25000"/>
                </a:srgbClr>
              </a:solidFill>
            </a:endParaRPr>
          </a:p>
          <a:p>
            <a:pPr lvl="1"/>
            <a:endParaRPr lang="fr-BE" b="1" i="1" dirty="0">
              <a:solidFill>
                <a:srgbClr val="C5D1D7">
                  <a:lumMod val="25000"/>
                </a:srgbClr>
              </a:solidFill>
            </a:endParaRPr>
          </a:p>
          <a:p>
            <a:pPr lvl="1"/>
            <a:endParaRPr lang="fr-BE" b="1" i="1" dirty="0" smtClean="0">
              <a:solidFill>
                <a:srgbClr val="C5D1D7">
                  <a:lumMod val="25000"/>
                </a:srgbClr>
              </a:solidFill>
            </a:endParaRPr>
          </a:p>
          <a:p>
            <a:pPr lvl="1"/>
            <a:endParaRPr lang="fr-BE" b="1" i="1" dirty="0">
              <a:solidFill>
                <a:srgbClr val="C5D1D7">
                  <a:lumMod val="25000"/>
                </a:srgbClr>
              </a:solidFill>
            </a:endParaRPr>
          </a:p>
          <a:p>
            <a:pPr lvl="1"/>
            <a:endParaRPr lang="fr-BE" b="1" i="1" dirty="0" smtClean="0">
              <a:solidFill>
                <a:srgbClr val="C5D1D7">
                  <a:lumMod val="25000"/>
                </a:srgbClr>
              </a:solidFill>
            </a:endParaRPr>
          </a:p>
          <a:p>
            <a:pPr lvl="1"/>
            <a:endParaRPr lang="fr-BE" b="1" i="1" dirty="0">
              <a:solidFill>
                <a:srgbClr val="C5D1D7">
                  <a:lumMod val="25000"/>
                </a:srgbClr>
              </a:solidFill>
            </a:endParaRPr>
          </a:p>
          <a:p>
            <a:pPr lvl="1"/>
            <a:endParaRPr lang="fr-BE" b="1" i="1" dirty="0" smtClean="0">
              <a:solidFill>
                <a:srgbClr val="C5D1D7">
                  <a:lumMod val="25000"/>
                </a:srgbClr>
              </a:solidFill>
            </a:endParaRPr>
          </a:p>
          <a:p>
            <a:pPr lvl="1"/>
            <a:r>
              <a:rPr lang="fr-BE" b="1" i="1" dirty="0" smtClean="0">
                <a:solidFill>
                  <a:srgbClr val="C5D1D7">
                    <a:lumMod val="25000"/>
                  </a:srgbClr>
                </a:solidFill>
              </a:rPr>
              <a:t> </a:t>
            </a:r>
            <a:endParaRPr lang="fr-BE" b="1" i="1" dirty="0">
              <a:solidFill>
                <a:srgbClr val="C5D1D7">
                  <a:lumMod val="25000"/>
                </a:srgbClr>
              </a:solidFill>
            </a:endParaRPr>
          </a:p>
        </p:txBody>
      </p:sp>
      <p:pic>
        <p:nvPicPr>
          <p:cNvPr id="2054" name="Imag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54196" y="6344546"/>
            <a:ext cx="785818" cy="392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176484" cy="1764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9379" y="6314036"/>
            <a:ext cx="968384" cy="453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76482" y="0"/>
            <a:ext cx="1727096" cy="997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1714487"/>
            <a:ext cx="1176485" cy="885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08781" y="-11941"/>
            <a:ext cx="1794790" cy="1009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03571" y="-11940"/>
            <a:ext cx="1794791" cy="1009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97605" y="-78656"/>
            <a:ext cx="1746803" cy="1076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12360" y="-99212"/>
            <a:ext cx="1331640" cy="1099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8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2571520"/>
            <a:ext cx="1176484" cy="677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3222414"/>
            <a:ext cx="1176482" cy="661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10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3858049"/>
            <a:ext cx="1176485" cy="6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2582" y="4493685"/>
            <a:ext cx="1209065" cy="68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79048" y="5171036"/>
            <a:ext cx="1255532" cy="850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2583" y="6021288"/>
            <a:ext cx="1209065" cy="83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53892230"/>
              </p:ext>
            </p:extLst>
          </p:nvPr>
        </p:nvGraphicFramePr>
        <p:xfrm>
          <a:off x="1475656" y="1832638"/>
          <a:ext cx="7272809" cy="4180288"/>
        </p:xfrm>
        <a:graphic>
          <a:graphicData uri="http://schemas.openxmlformats.org/drawingml/2006/table">
            <a:tbl>
              <a:tblPr firstRow="1" firstCol="1" bandRow="1"/>
              <a:tblGrid>
                <a:gridCol w="1512168"/>
                <a:gridCol w="1703690"/>
                <a:gridCol w="1944472"/>
                <a:gridCol w="2112479"/>
              </a:tblGrid>
              <a:tr h="372226">
                <a:tc gridSpan="4">
                  <a:txBody>
                    <a:bodyPr/>
                    <a:lstStyle/>
                    <a:p>
                      <a:pPr marL="9017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800" b="1" i="1" dirty="0">
                          <a:effectLst/>
                          <a:latin typeface="+mn-lt"/>
                          <a:ea typeface="Times"/>
                          <a:cs typeface="Times New Roman"/>
                        </a:rPr>
                        <a:t>Du 1</a:t>
                      </a:r>
                      <a:r>
                        <a:rPr lang="fr-FR" sz="1800" b="1" i="1" baseline="30000" dirty="0">
                          <a:effectLst/>
                          <a:latin typeface="+mn-lt"/>
                          <a:ea typeface="Times"/>
                          <a:cs typeface="Times New Roman"/>
                        </a:rPr>
                        <a:t>er</a:t>
                      </a:r>
                      <a:r>
                        <a:rPr lang="fr-FR" sz="1800" b="1" i="1" dirty="0">
                          <a:effectLst/>
                          <a:latin typeface="+mn-lt"/>
                          <a:ea typeface="Times"/>
                          <a:cs typeface="Times New Roman"/>
                        </a:rPr>
                        <a:t> janvier 2013 au 31 décembre 2020</a:t>
                      </a:r>
                      <a:endParaRPr lang="fr-BE" sz="1800" dirty="0">
                        <a:effectLst/>
                        <a:latin typeface="+mn-lt"/>
                        <a:ea typeface="Times"/>
                        <a:cs typeface="Times New Roman"/>
                      </a:endParaRPr>
                    </a:p>
                  </a:txBody>
                  <a:tcPr marL="51805" marR="51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marL="9017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400" b="1" i="1" dirty="0">
                          <a:effectLst/>
                          <a:latin typeface="Calibri"/>
                          <a:ea typeface="Times"/>
                          <a:cs typeface="Times New Roman"/>
                        </a:rPr>
                        <a:t>SECTEURS </a:t>
                      </a:r>
                      <a:endParaRPr lang="fr-BE" sz="1400" dirty="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51805" marR="51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600" b="1" i="1" dirty="0">
                          <a:effectLst/>
                          <a:latin typeface="+mn-lt"/>
                          <a:ea typeface="Times"/>
                          <a:cs typeface="Times New Roman"/>
                        </a:rPr>
                        <a:t>Charges </a:t>
                      </a:r>
                      <a:endParaRPr lang="fr-BE" sz="1600" dirty="0">
                        <a:effectLst/>
                        <a:latin typeface="+mn-lt"/>
                        <a:ea typeface="Times"/>
                        <a:cs typeface="Times New Roman"/>
                      </a:endParaRPr>
                    </a:p>
                  </a:txBody>
                  <a:tcPr marL="51805" marR="51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600" b="1" i="1" dirty="0">
                          <a:effectLst/>
                          <a:latin typeface="+mn-lt"/>
                          <a:ea typeface="Times"/>
                          <a:cs typeface="Times New Roman"/>
                        </a:rPr>
                        <a:t>Produits </a:t>
                      </a:r>
                      <a:endParaRPr lang="fr-BE" sz="1600" dirty="0">
                        <a:effectLst/>
                        <a:latin typeface="+mn-lt"/>
                        <a:ea typeface="Times"/>
                        <a:cs typeface="Times New Roman"/>
                      </a:endParaRPr>
                    </a:p>
                  </a:txBody>
                  <a:tcPr marL="51805" marR="51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600" b="1" i="1" dirty="0">
                          <a:effectLst/>
                          <a:latin typeface="+mn-lt"/>
                          <a:ea typeface="Times"/>
                          <a:cs typeface="Times New Roman"/>
                        </a:rPr>
                        <a:t>Rentabilités  </a:t>
                      </a:r>
                      <a:endParaRPr lang="fr-BE" sz="1600" dirty="0">
                        <a:effectLst/>
                        <a:latin typeface="+mn-lt"/>
                        <a:ea typeface="Times"/>
                        <a:cs typeface="Times New Roman"/>
                      </a:endParaRPr>
                    </a:p>
                  </a:txBody>
                  <a:tcPr marL="51805" marR="51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051150"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  <a:latin typeface="+mn-lt"/>
                          <a:ea typeface="Times"/>
                          <a:cs typeface="Times New Roman"/>
                        </a:rPr>
                        <a:t>40</a:t>
                      </a:r>
                      <a:r>
                        <a:rPr lang="fr-FR" sz="1600" baseline="0" dirty="0" smtClean="0">
                          <a:effectLst/>
                          <a:latin typeface="+mn-lt"/>
                          <a:ea typeface="Times"/>
                          <a:cs typeface="Times New Roman"/>
                        </a:rPr>
                        <a:t> % des </a:t>
                      </a:r>
                      <a:r>
                        <a:rPr lang="fr-FR" sz="1600" dirty="0" smtClean="0">
                          <a:effectLst/>
                          <a:latin typeface="+mn-lt"/>
                          <a:ea typeface="Times"/>
                          <a:cs typeface="Times New Roman"/>
                        </a:rPr>
                        <a:t> citoyens </a:t>
                      </a:r>
                      <a:r>
                        <a:rPr lang="fr-FR" sz="1600" dirty="0">
                          <a:effectLst/>
                          <a:latin typeface="+mn-lt"/>
                          <a:ea typeface="Times"/>
                          <a:cs typeface="Times New Roman"/>
                        </a:rPr>
                        <a:t>habitations </a:t>
                      </a:r>
                      <a:endParaRPr lang="fr-BE" sz="1600" dirty="0">
                        <a:effectLst/>
                        <a:latin typeface="+mn-lt"/>
                        <a:ea typeface="Times"/>
                        <a:cs typeface="Times New Roman"/>
                      </a:endParaRPr>
                    </a:p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+mn-lt"/>
                          <a:ea typeface="Times"/>
                          <a:cs typeface="Times New Roman"/>
                        </a:rPr>
                        <a:t> </a:t>
                      </a:r>
                      <a:endParaRPr lang="fr-BE" sz="1600" dirty="0">
                        <a:effectLst/>
                        <a:latin typeface="+mn-lt"/>
                        <a:ea typeface="Times"/>
                        <a:cs typeface="Times New Roman"/>
                      </a:endParaRPr>
                    </a:p>
                  </a:txBody>
                  <a:tcPr marL="51805" marR="51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  <a:latin typeface="+mn-lt"/>
                          <a:ea typeface="Times"/>
                          <a:cs typeface="Times New Roman"/>
                        </a:rPr>
                        <a:t>120.000 €</a:t>
                      </a:r>
                      <a:endParaRPr lang="fr-BE" sz="1600" dirty="0">
                        <a:effectLst/>
                        <a:latin typeface="+mn-lt"/>
                        <a:ea typeface="Times"/>
                        <a:cs typeface="Times New Roman"/>
                      </a:endParaRPr>
                    </a:p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+mn-lt"/>
                          <a:ea typeface="Times"/>
                          <a:cs typeface="Times New Roman"/>
                        </a:rPr>
                        <a:t>Campagne de mobilisation </a:t>
                      </a:r>
                      <a:endParaRPr lang="fr-FR" sz="1200" dirty="0" smtClean="0">
                        <a:effectLst/>
                        <a:latin typeface="+mn-lt"/>
                        <a:ea typeface="Times"/>
                        <a:cs typeface="Times New Roman"/>
                      </a:endParaRPr>
                    </a:p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+mn-lt"/>
                          <a:ea typeface="Times"/>
                          <a:cs typeface="Times New Roman"/>
                        </a:rPr>
                        <a:t>durant </a:t>
                      </a:r>
                      <a:r>
                        <a:rPr lang="fr-FR" sz="1200" dirty="0">
                          <a:effectLst/>
                          <a:latin typeface="+mn-lt"/>
                          <a:ea typeface="Times"/>
                          <a:cs typeface="Times New Roman"/>
                        </a:rPr>
                        <a:t>6 ans  </a:t>
                      </a:r>
                      <a:endParaRPr lang="fr-BE" sz="1200" dirty="0">
                        <a:effectLst/>
                        <a:latin typeface="+mn-lt"/>
                        <a:ea typeface="Times"/>
                        <a:cs typeface="Times New Roman"/>
                      </a:endParaRPr>
                    </a:p>
                  </a:txBody>
                  <a:tcPr marL="51805" marR="51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+mn-lt"/>
                          <a:ea typeface="Times"/>
                          <a:cs typeface="Times New Roman"/>
                        </a:rPr>
                        <a:t>105.000 €</a:t>
                      </a:r>
                      <a:endParaRPr lang="fr-BE" sz="1600" dirty="0">
                        <a:effectLst/>
                        <a:latin typeface="+mn-lt"/>
                        <a:ea typeface="Times"/>
                        <a:cs typeface="Times New Roman"/>
                      </a:endParaRPr>
                    </a:p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+mn-lt"/>
                          <a:ea typeface="Times"/>
                          <a:cs typeface="Times New Roman"/>
                        </a:rPr>
                        <a:t>Sponsoring entreprises </a:t>
                      </a:r>
                      <a:endParaRPr lang="fr-BE" sz="1200" dirty="0">
                        <a:effectLst/>
                        <a:latin typeface="+mn-lt"/>
                        <a:ea typeface="Times"/>
                        <a:cs typeface="Times New Roman"/>
                      </a:endParaRPr>
                    </a:p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+mn-lt"/>
                          <a:ea typeface="Times"/>
                          <a:cs typeface="Times New Roman"/>
                        </a:rPr>
                        <a:t>15 000 €</a:t>
                      </a:r>
                      <a:endParaRPr lang="fr-BE" sz="1200" dirty="0">
                        <a:effectLst/>
                        <a:latin typeface="+mn-lt"/>
                        <a:ea typeface="Times"/>
                        <a:cs typeface="Times New Roman"/>
                      </a:endParaRPr>
                    </a:p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+mn-lt"/>
                          <a:ea typeface="Times"/>
                          <a:cs typeface="Times New Roman"/>
                        </a:rPr>
                        <a:t>Investissement communal</a:t>
                      </a:r>
                      <a:endParaRPr lang="fr-BE" sz="1200" dirty="0">
                        <a:effectLst/>
                        <a:latin typeface="+mn-lt"/>
                        <a:ea typeface="Times"/>
                        <a:cs typeface="Times New Roman"/>
                      </a:endParaRPr>
                    </a:p>
                  </a:txBody>
                  <a:tcPr marL="51805" marR="51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+mn-lt"/>
                          <a:ea typeface="Times"/>
                          <a:cs typeface="Times New Roman"/>
                        </a:rPr>
                        <a:t>500 € à 3000 € /an d’économie financière pour</a:t>
                      </a:r>
                      <a:endParaRPr lang="fr-BE" sz="1200" dirty="0">
                        <a:effectLst/>
                        <a:latin typeface="+mn-lt"/>
                        <a:ea typeface="Times"/>
                        <a:cs typeface="Times New Roman"/>
                      </a:endParaRP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+mn-lt"/>
                          <a:ea typeface="Times"/>
                          <a:cs typeface="Times New Roman"/>
                        </a:rPr>
                        <a:t> </a:t>
                      </a:r>
                      <a:r>
                        <a:rPr kumimoji="0" lang="fr-FR" sz="1200" b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22 .476 </a:t>
                      </a:r>
                      <a:r>
                        <a:rPr lang="fr-FR" sz="1200" b="0" u="none" dirty="0" smtClean="0">
                          <a:effectLst/>
                          <a:latin typeface="+mn-lt"/>
                          <a:ea typeface="Times"/>
                          <a:cs typeface="Times New Roman"/>
                        </a:rPr>
                        <a:t> </a:t>
                      </a:r>
                      <a:r>
                        <a:rPr lang="fr-FR" sz="1200" dirty="0">
                          <a:effectLst/>
                          <a:latin typeface="+mn-lt"/>
                          <a:ea typeface="Times"/>
                          <a:cs typeface="Times New Roman"/>
                        </a:rPr>
                        <a:t>habitants après amortissement (Prêt 0%)</a:t>
                      </a:r>
                      <a:endParaRPr lang="fr-BE" sz="1200" dirty="0">
                        <a:effectLst/>
                        <a:latin typeface="+mn-lt"/>
                        <a:ea typeface="Times"/>
                        <a:cs typeface="Times New Roman"/>
                      </a:endParaRPr>
                    </a:p>
                  </a:txBody>
                  <a:tcPr marL="51805" marR="51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8008"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+mn-lt"/>
                          <a:ea typeface="Times"/>
                          <a:cs typeface="Times New Roman"/>
                        </a:rPr>
                        <a:t>La mobilité- </a:t>
                      </a:r>
                      <a:endParaRPr lang="fr-FR" sz="1600" dirty="0" smtClean="0">
                        <a:effectLst/>
                        <a:latin typeface="+mn-lt"/>
                        <a:ea typeface="Times"/>
                        <a:cs typeface="Times New Roman"/>
                      </a:endParaRPr>
                    </a:p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  <a:latin typeface="+mn-lt"/>
                          <a:ea typeface="Times"/>
                          <a:cs typeface="Times New Roman"/>
                        </a:rPr>
                        <a:t>Vélo</a:t>
                      </a:r>
                      <a:endParaRPr lang="fr-BE" sz="1600" dirty="0">
                        <a:effectLst/>
                        <a:latin typeface="+mn-lt"/>
                        <a:ea typeface="Times"/>
                        <a:cs typeface="Times New Roman"/>
                      </a:endParaRPr>
                    </a:p>
                  </a:txBody>
                  <a:tcPr marL="51805" marR="51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+mn-lt"/>
                          <a:ea typeface="Times"/>
                          <a:cs typeface="Times New Roman"/>
                        </a:rPr>
                        <a:t>2.277.664</a:t>
                      </a:r>
                      <a:r>
                        <a:rPr lang="fr-FR" sz="1200" dirty="0">
                          <a:effectLst/>
                          <a:latin typeface="+mn-lt"/>
                          <a:ea typeface="Times"/>
                          <a:cs typeface="Times New Roman"/>
                        </a:rPr>
                        <a:t>   </a:t>
                      </a:r>
                      <a:endParaRPr lang="fr-BE" sz="1200" dirty="0">
                        <a:effectLst/>
                        <a:latin typeface="+mn-lt"/>
                        <a:ea typeface="Times"/>
                        <a:cs typeface="Times New Roman"/>
                      </a:endParaRPr>
                    </a:p>
                  </a:txBody>
                  <a:tcPr marL="51805" marR="51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+mn-lt"/>
                          <a:ea typeface="Times"/>
                          <a:cs typeface="Times New Roman"/>
                        </a:rPr>
                        <a:t>1.752.052 €</a:t>
                      </a:r>
                      <a:endParaRPr lang="fr-BE" sz="1600" dirty="0">
                        <a:effectLst/>
                        <a:latin typeface="+mn-lt"/>
                        <a:ea typeface="Times"/>
                        <a:cs typeface="Times New Roman"/>
                      </a:endParaRP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+mn-lt"/>
                          <a:ea typeface="Times"/>
                          <a:cs typeface="Times New Roman"/>
                        </a:rPr>
                        <a:t>subventions </a:t>
                      </a:r>
                      <a:r>
                        <a:rPr lang="fr-FR" sz="1200" dirty="0">
                          <a:effectLst/>
                          <a:latin typeface="+mn-lt"/>
                          <a:ea typeface="Times"/>
                          <a:cs typeface="Times New Roman"/>
                        </a:rPr>
                        <a:t>de la RW </a:t>
                      </a:r>
                      <a:endParaRPr lang="fr-BE" sz="1200" dirty="0">
                        <a:effectLst/>
                        <a:latin typeface="+mn-lt"/>
                        <a:ea typeface="Times"/>
                        <a:cs typeface="Times New Roman"/>
                      </a:endParaRP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+mn-lt"/>
                          <a:ea typeface="Times"/>
                          <a:cs typeface="Times New Roman"/>
                        </a:rPr>
                        <a:t>525.612 €</a:t>
                      </a:r>
                      <a:endParaRPr lang="fr-BE" sz="1200" dirty="0">
                        <a:effectLst/>
                        <a:latin typeface="+mn-lt"/>
                        <a:ea typeface="Times"/>
                        <a:cs typeface="Times New Roman"/>
                      </a:endParaRP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+mn-lt"/>
                          <a:ea typeface="Times"/>
                          <a:cs typeface="Times New Roman"/>
                        </a:rPr>
                        <a:t>Investissement communal</a:t>
                      </a:r>
                      <a:endParaRPr lang="fr-BE" sz="1200" dirty="0">
                        <a:effectLst/>
                        <a:latin typeface="+mn-lt"/>
                        <a:ea typeface="Times"/>
                        <a:cs typeface="Times New Roman"/>
                      </a:endParaRPr>
                    </a:p>
                  </a:txBody>
                  <a:tcPr marL="51805" marR="51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+mn-lt"/>
                          <a:ea typeface="Times"/>
                          <a:cs typeface="Times New Roman"/>
                        </a:rPr>
                        <a:t>Environ 500 € d’économie pour 4008 habitants </a:t>
                      </a:r>
                      <a:endParaRPr lang="fr-BE" sz="1200" dirty="0">
                        <a:effectLst/>
                        <a:latin typeface="+mn-lt"/>
                        <a:ea typeface="Times"/>
                        <a:cs typeface="Times New Roman"/>
                      </a:endParaRPr>
                    </a:p>
                  </a:txBody>
                  <a:tcPr marL="51805" marR="51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1314"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+mn-lt"/>
                          <a:ea typeface="Times"/>
                          <a:cs typeface="Times New Roman"/>
                        </a:rPr>
                        <a:t>La mobilité – véhicules électriques</a:t>
                      </a:r>
                      <a:endParaRPr lang="fr-BE" sz="1600" dirty="0">
                        <a:effectLst/>
                        <a:latin typeface="+mn-lt"/>
                        <a:ea typeface="Times"/>
                        <a:cs typeface="Times New Roman"/>
                      </a:endParaRPr>
                    </a:p>
                  </a:txBody>
                  <a:tcPr marL="51805" marR="51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+mn-lt"/>
                          <a:ea typeface="Times"/>
                          <a:cs typeface="Times New Roman"/>
                        </a:rPr>
                        <a:t>50 000 €</a:t>
                      </a:r>
                      <a:endParaRPr lang="fr-BE" sz="1600" dirty="0">
                        <a:effectLst/>
                        <a:latin typeface="+mn-lt"/>
                        <a:ea typeface="Times"/>
                        <a:cs typeface="Times New Roman"/>
                      </a:endParaRPr>
                    </a:p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+mn-lt"/>
                          <a:ea typeface="Times"/>
                          <a:cs typeface="Times New Roman"/>
                        </a:rPr>
                        <a:t>Campagne de </a:t>
                      </a:r>
                      <a:r>
                        <a:rPr lang="fr-FR" sz="1200" dirty="0" smtClean="0">
                          <a:effectLst/>
                          <a:latin typeface="+mn-lt"/>
                          <a:ea typeface="Times"/>
                          <a:cs typeface="Times New Roman"/>
                        </a:rPr>
                        <a:t>mobilisation</a:t>
                      </a:r>
                    </a:p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+mn-lt"/>
                          <a:ea typeface="Times"/>
                          <a:cs typeface="Times New Roman"/>
                        </a:rPr>
                        <a:t> </a:t>
                      </a:r>
                      <a:r>
                        <a:rPr lang="fr-FR" sz="1200" dirty="0">
                          <a:effectLst/>
                          <a:latin typeface="+mn-lt"/>
                          <a:ea typeface="Times"/>
                          <a:cs typeface="Times New Roman"/>
                        </a:rPr>
                        <a:t>durant 5 ans</a:t>
                      </a:r>
                      <a:endParaRPr lang="fr-BE" sz="1200" dirty="0">
                        <a:effectLst/>
                        <a:latin typeface="+mn-lt"/>
                        <a:ea typeface="Times"/>
                        <a:cs typeface="Times New Roman"/>
                      </a:endParaRPr>
                    </a:p>
                  </a:txBody>
                  <a:tcPr marL="51805" marR="51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+mn-lt"/>
                          <a:ea typeface="Times"/>
                          <a:cs typeface="Times New Roman"/>
                        </a:rPr>
                        <a:t>40 000 €</a:t>
                      </a:r>
                      <a:endParaRPr lang="fr-BE" sz="1600" dirty="0">
                        <a:effectLst/>
                        <a:latin typeface="+mn-lt"/>
                        <a:ea typeface="Times"/>
                        <a:cs typeface="Times New Roman"/>
                      </a:endParaRPr>
                    </a:p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+mn-lt"/>
                          <a:ea typeface="Times"/>
                          <a:cs typeface="Times New Roman"/>
                        </a:rPr>
                        <a:t>Sponsoring entreprises </a:t>
                      </a:r>
                      <a:endParaRPr lang="fr-BE" sz="1200" dirty="0">
                        <a:effectLst/>
                        <a:latin typeface="+mn-lt"/>
                        <a:ea typeface="Times"/>
                        <a:cs typeface="Times New Roman"/>
                      </a:endParaRPr>
                    </a:p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+mn-lt"/>
                          <a:ea typeface="Times"/>
                          <a:cs typeface="Times New Roman"/>
                        </a:rPr>
                        <a:t>10 000 €</a:t>
                      </a:r>
                      <a:endParaRPr lang="fr-BE" sz="1200" dirty="0">
                        <a:effectLst/>
                        <a:latin typeface="+mn-lt"/>
                        <a:ea typeface="Times"/>
                        <a:cs typeface="Times New Roman"/>
                      </a:endParaRPr>
                    </a:p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+mn-lt"/>
                          <a:ea typeface="Times"/>
                          <a:cs typeface="Times New Roman"/>
                        </a:rPr>
                        <a:t>Investissement communal</a:t>
                      </a:r>
                      <a:endParaRPr lang="fr-BE" sz="1200" dirty="0">
                        <a:effectLst/>
                        <a:latin typeface="+mn-lt"/>
                        <a:ea typeface="Times"/>
                        <a:cs typeface="Times New Roman"/>
                      </a:endParaRPr>
                    </a:p>
                  </a:txBody>
                  <a:tcPr marL="51805" marR="51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+mn-lt"/>
                          <a:ea typeface="Times"/>
                          <a:cs typeface="Times New Roman"/>
                        </a:rPr>
                        <a:t>Economies financières à l’usage d’un véhicule électrique  pour 178 véhicules/an </a:t>
                      </a:r>
                      <a:endParaRPr lang="fr-BE" sz="1200" dirty="0">
                        <a:effectLst/>
                        <a:latin typeface="+mn-lt"/>
                        <a:ea typeface="Times"/>
                        <a:cs typeface="Times New Roman"/>
                      </a:endParaRPr>
                    </a:p>
                  </a:txBody>
                  <a:tcPr marL="51805" marR="51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724"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+mn-lt"/>
                          <a:ea typeface="Times"/>
                          <a:cs typeface="Times New Roman"/>
                        </a:rPr>
                        <a:t> La mobilité </a:t>
                      </a:r>
                      <a:r>
                        <a:rPr lang="fr-FR" sz="1600" dirty="0" smtClean="0">
                          <a:effectLst/>
                          <a:latin typeface="+mn-lt"/>
                          <a:ea typeface="Times"/>
                          <a:cs typeface="Times New Roman"/>
                        </a:rPr>
                        <a:t>–</a:t>
                      </a:r>
                    </a:p>
                    <a:p>
                      <a:pPr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  <a:latin typeface="+mn-lt"/>
                          <a:ea typeface="Times"/>
                          <a:cs typeface="Times New Roman"/>
                        </a:rPr>
                        <a:t> </a:t>
                      </a:r>
                      <a:r>
                        <a:rPr lang="fr-FR" sz="1600" dirty="0">
                          <a:effectLst/>
                          <a:latin typeface="+mn-lt"/>
                          <a:ea typeface="Times"/>
                          <a:cs typeface="Times New Roman"/>
                        </a:rPr>
                        <a:t>Bus au gaz </a:t>
                      </a:r>
                      <a:endParaRPr lang="fr-BE" sz="1600" dirty="0">
                        <a:effectLst/>
                        <a:latin typeface="+mn-lt"/>
                        <a:ea typeface="Times"/>
                        <a:cs typeface="Times New Roman"/>
                      </a:endParaRPr>
                    </a:p>
                  </a:txBody>
                  <a:tcPr marL="51805" marR="51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  <a:ea typeface="Times"/>
                          <a:cs typeface="Times New Roman"/>
                        </a:rPr>
                        <a:t>489 </a:t>
                      </a:r>
                      <a:r>
                        <a:rPr lang="fr-FR" sz="1400" dirty="0" smtClean="0">
                          <a:effectLst/>
                          <a:latin typeface="+mn-lt"/>
                          <a:ea typeface="Times"/>
                          <a:cs typeface="Times New Roman"/>
                        </a:rPr>
                        <a:t>000 € </a:t>
                      </a:r>
                    </a:p>
                    <a:p>
                      <a:pPr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 err="1" smtClean="0">
                          <a:effectLst/>
                          <a:latin typeface="+mn-lt"/>
                          <a:ea typeface="Times"/>
                          <a:cs typeface="Times New Roman"/>
                        </a:rPr>
                        <a:t>Modif</a:t>
                      </a:r>
                      <a:r>
                        <a:rPr lang="fr-FR" sz="1200" dirty="0" smtClean="0">
                          <a:effectLst/>
                          <a:latin typeface="+mn-lt"/>
                          <a:ea typeface="Times"/>
                          <a:cs typeface="Times New Roman"/>
                        </a:rPr>
                        <a:t> Technique</a:t>
                      </a:r>
                    </a:p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+mn-lt"/>
                          <a:ea typeface="Times"/>
                          <a:cs typeface="Times New Roman"/>
                        </a:rPr>
                        <a:t> </a:t>
                      </a:r>
                      <a:r>
                        <a:rPr lang="fr-FR" sz="1200" dirty="0">
                          <a:effectLst/>
                          <a:latin typeface="+mn-lt"/>
                          <a:ea typeface="Times"/>
                          <a:cs typeface="Times New Roman"/>
                        </a:rPr>
                        <a:t>163  bus</a:t>
                      </a:r>
                      <a:endParaRPr lang="fr-BE" sz="1200" dirty="0">
                        <a:effectLst/>
                        <a:latin typeface="+mn-lt"/>
                        <a:ea typeface="Times"/>
                        <a:cs typeface="Times New Roman"/>
                      </a:endParaRPr>
                    </a:p>
                  </a:txBody>
                  <a:tcPr marL="51805" marR="51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+mn-lt"/>
                          <a:ea typeface="Times"/>
                          <a:cs typeface="Times New Roman"/>
                        </a:rPr>
                        <a:t>Investissement TEC De ljin</a:t>
                      </a:r>
                      <a:endParaRPr lang="fr-BE" sz="1200">
                        <a:effectLst/>
                        <a:latin typeface="+mn-lt"/>
                        <a:ea typeface="Times"/>
                        <a:cs typeface="Times New Roman"/>
                      </a:endParaRPr>
                    </a:p>
                  </a:txBody>
                  <a:tcPr marL="51805" marR="51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+mn-lt"/>
                          <a:ea typeface="Times"/>
                          <a:cs typeface="Times New Roman"/>
                        </a:rPr>
                        <a:t>A vérifier pour TEC De </a:t>
                      </a:r>
                      <a:r>
                        <a:rPr lang="fr-FR" sz="1200" dirty="0" err="1">
                          <a:effectLst/>
                          <a:latin typeface="+mn-lt"/>
                          <a:ea typeface="Times"/>
                          <a:cs typeface="Times New Roman"/>
                        </a:rPr>
                        <a:t>ljin</a:t>
                      </a:r>
                      <a:endParaRPr lang="fr-BE" sz="1200" dirty="0">
                        <a:effectLst/>
                        <a:latin typeface="+mn-lt"/>
                        <a:ea typeface="Times"/>
                        <a:cs typeface="Times New Roman"/>
                      </a:endParaRPr>
                    </a:p>
                  </a:txBody>
                  <a:tcPr marL="51805" marR="51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0353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176484" cy="1764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76482" y="0"/>
            <a:ext cx="1727096" cy="997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1714487"/>
            <a:ext cx="1176485" cy="885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08781" y="-11941"/>
            <a:ext cx="1794790" cy="1009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03571" y="-11940"/>
            <a:ext cx="1794791" cy="1009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97605" y="-78656"/>
            <a:ext cx="1746803" cy="1076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12360" y="-99212"/>
            <a:ext cx="1331640" cy="1099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8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2571520"/>
            <a:ext cx="1176484" cy="677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3222414"/>
            <a:ext cx="1176482" cy="661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10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3858049"/>
            <a:ext cx="1176485" cy="6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2582" y="4493685"/>
            <a:ext cx="1209065" cy="68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79048" y="5171036"/>
            <a:ext cx="1255532" cy="850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2583" y="6021288"/>
            <a:ext cx="1209065" cy="83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34701294"/>
              </p:ext>
            </p:extLst>
          </p:nvPr>
        </p:nvGraphicFramePr>
        <p:xfrm>
          <a:off x="1659371" y="1667349"/>
          <a:ext cx="7056784" cy="4404306"/>
        </p:xfrm>
        <a:graphic>
          <a:graphicData uri="http://schemas.openxmlformats.org/drawingml/2006/table">
            <a:tbl>
              <a:tblPr firstRow="1" firstCol="1" bandRow="1"/>
              <a:tblGrid>
                <a:gridCol w="2408573"/>
                <a:gridCol w="1341972"/>
                <a:gridCol w="1322324"/>
                <a:gridCol w="1983915"/>
              </a:tblGrid>
              <a:tr h="115123">
                <a:tc gridSpan="4">
                  <a:txBody>
                    <a:bodyPr/>
                    <a:lstStyle/>
                    <a:p>
                      <a:pPr marL="9017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600" b="1" i="1" dirty="0" smtClean="0">
                          <a:effectLst/>
                          <a:latin typeface="+mn-lt"/>
                          <a:ea typeface="Times"/>
                          <a:cs typeface="Times New Roman"/>
                        </a:rPr>
                        <a:t>Du 1</a:t>
                      </a:r>
                      <a:r>
                        <a:rPr lang="fr-FR" sz="1600" b="1" i="1" baseline="30000" dirty="0" smtClean="0">
                          <a:effectLst/>
                          <a:latin typeface="+mn-lt"/>
                          <a:ea typeface="Times"/>
                          <a:cs typeface="Times New Roman"/>
                        </a:rPr>
                        <a:t>er</a:t>
                      </a:r>
                      <a:r>
                        <a:rPr lang="fr-FR" sz="1600" b="1" i="1" dirty="0" smtClean="0">
                          <a:effectLst/>
                          <a:latin typeface="+mn-lt"/>
                          <a:ea typeface="Times"/>
                          <a:cs typeface="Times New Roman"/>
                        </a:rPr>
                        <a:t> janvier 2013 au 31 décembre 2020</a:t>
                      </a:r>
                      <a:endParaRPr lang="fr-BE" sz="1600" dirty="0">
                        <a:effectLst/>
                        <a:latin typeface="+mn-lt"/>
                        <a:ea typeface="Times"/>
                        <a:cs typeface="Times New Roman"/>
                      </a:endParaRPr>
                    </a:p>
                  </a:txBody>
                  <a:tcPr marL="51805" marR="51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259026">
                <a:tc>
                  <a:txBody>
                    <a:bodyPr/>
                    <a:lstStyle/>
                    <a:p>
                      <a:pPr marL="9017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200" b="1" i="1">
                          <a:effectLst/>
                          <a:latin typeface="+mn-lt"/>
                          <a:ea typeface="Times"/>
                          <a:cs typeface="Times New Roman"/>
                        </a:rPr>
                        <a:t>SECTEURS </a:t>
                      </a:r>
                      <a:endParaRPr lang="fr-BE" sz="1200">
                        <a:effectLst/>
                        <a:latin typeface="+mn-lt"/>
                        <a:ea typeface="Times"/>
                        <a:cs typeface="Times New Roman"/>
                      </a:endParaRPr>
                    </a:p>
                  </a:txBody>
                  <a:tcPr marL="51805" marR="51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600" b="1" i="1" dirty="0">
                          <a:effectLst/>
                          <a:latin typeface="+mn-lt"/>
                          <a:ea typeface="Times"/>
                          <a:cs typeface="Times New Roman"/>
                        </a:rPr>
                        <a:t>Charges </a:t>
                      </a:r>
                      <a:endParaRPr lang="fr-BE" sz="1600" dirty="0">
                        <a:effectLst/>
                        <a:latin typeface="+mn-lt"/>
                        <a:ea typeface="Times"/>
                        <a:cs typeface="Times New Roman"/>
                      </a:endParaRPr>
                    </a:p>
                  </a:txBody>
                  <a:tcPr marL="51805" marR="51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600" b="1" i="1" dirty="0">
                          <a:effectLst/>
                          <a:latin typeface="+mn-lt"/>
                          <a:ea typeface="Times"/>
                          <a:cs typeface="Times New Roman"/>
                        </a:rPr>
                        <a:t>Produits </a:t>
                      </a:r>
                      <a:endParaRPr lang="fr-BE" sz="1600" dirty="0">
                        <a:effectLst/>
                        <a:latin typeface="+mn-lt"/>
                        <a:ea typeface="Times"/>
                        <a:cs typeface="Times New Roman"/>
                      </a:endParaRPr>
                    </a:p>
                  </a:txBody>
                  <a:tcPr marL="51805" marR="51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600" b="1" i="1" dirty="0">
                          <a:effectLst/>
                          <a:latin typeface="+mn-lt"/>
                          <a:ea typeface="Times"/>
                          <a:cs typeface="Times New Roman"/>
                        </a:rPr>
                        <a:t>Rentabilités  </a:t>
                      </a:r>
                      <a:endParaRPr lang="fr-BE" sz="1600" dirty="0">
                        <a:effectLst/>
                        <a:latin typeface="+mn-lt"/>
                        <a:ea typeface="Times"/>
                        <a:cs typeface="Times New Roman"/>
                      </a:endParaRPr>
                    </a:p>
                  </a:txBody>
                  <a:tcPr marL="51805" marR="51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12977"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  <a:latin typeface="+mn-lt"/>
                          <a:ea typeface="Times"/>
                          <a:cs typeface="Times New Roman"/>
                        </a:rPr>
                        <a:t>Bâtiments </a:t>
                      </a:r>
                      <a:r>
                        <a:rPr lang="fr-FR" sz="1600" dirty="0">
                          <a:effectLst/>
                          <a:latin typeface="+mn-lt"/>
                          <a:ea typeface="Times"/>
                          <a:cs typeface="Times New Roman"/>
                        </a:rPr>
                        <a:t>communaux</a:t>
                      </a:r>
                      <a:endParaRPr lang="fr-BE" sz="1600" dirty="0">
                        <a:effectLst/>
                        <a:latin typeface="+mn-lt"/>
                        <a:ea typeface="Times"/>
                        <a:cs typeface="Times New Roman"/>
                      </a:endParaRPr>
                    </a:p>
                  </a:txBody>
                  <a:tcPr marL="51805" marR="51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  <a:latin typeface="+mn-lt"/>
                          <a:ea typeface="Times"/>
                          <a:cs typeface="Times New Roman"/>
                        </a:rPr>
                        <a:t>................€ </a:t>
                      </a:r>
                      <a:endParaRPr lang="fr-BE" sz="1600" dirty="0">
                        <a:effectLst/>
                        <a:latin typeface="+mn-lt"/>
                        <a:ea typeface="Times"/>
                        <a:cs typeface="Times New Roman"/>
                      </a:endParaRPr>
                    </a:p>
                  </a:txBody>
                  <a:tcPr marL="51805" marR="51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+mn-lt"/>
                          <a:ea typeface="Times"/>
                          <a:cs typeface="Times New Roman"/>
                        </a:rPr>
                        <a:t>Emprunts.</a:t>
                      </a: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+mn-lt"/>
                          <a:ea typeface="Times"/>
                          <a:cs typeface="Times New Roman"/>
                        </a:rPr>
                        <a:t>Subvention</a:t>
                      </a:r>
                      <a:r>
                        <a:rPr lang="fr-FR" sz="1200" baseline="0" dirty="0" smtClean="0">
                          <a:effectLst/>
                          <a:latin typeface="+mn-lt"/>
                          <a:ea typeface="Times"/>
                          <a:cs typeface="Times New Roman"/>
                        </a:rPr>
                        <a:t> UREBA </a:t>
                      </a:r>
                      <a:r>
                        <a:rPr lang="fr-FR" sz="1200" baseline="0" dirty="0" err="1" smtClean="0">
                          <a:effectLst/>
                          <a:latin typeface="+mn-lt"/>
                          <a:ea typeface="Times"/>
                          <a:cs typeface="Times New Roman"/>
                        </a:rPr>
                        <a:t>Infrasport</a:t>
                      </a:r>
                      <a:r>
                        <a:rPr lang="fr-FR" sz="1200" baseline="0" dirty="0" smtClean="0">
                          <a:effectLst/>
                          <a:latin typeface="+mn-lt"/>
                          <a:ea typeface="Times"/>
                          <a:cs typeface="Times New Roman"/>
                        </a:rPr>
                        <a:t>  </a:t>
                      </a:r>
                      <a:endParaRPr lang="fr-BE" sz="1200" dirty="0" smtClean="0">
                        <a:effectLst/>
                        <a:latin typeface="+mn-lt"/>
                        <a:ea typeface="Times"/>
                        <a:cs typeface="Times New Roman"/>
                      </a:endParaRPr>
                    </a:p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+mn-lt"/>
                          <a:ea typeface="Times"/>
                          <a:cs typeface="Times New Roman"/>
                        </a:rPr>
                        <a:t> </a:t>
                      </a:r>
                      <a:endParaRPr lang="fr-BE" sz="1200" dirty="0">
                        <a:effectLst/>
                        <a:latin typeface="+mn-lt"/>
                        <a:ea typeface="Times"/>
                        <a:cs typeface="Times New Roman"/>
                      </a:endParaRPr>
                    </a:p>
                  </a:txBody>
                  <a:tcPr marL="51805" marR="51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  <a:latin typeface="+mn-lt"/>
                          <a:ea typeface="Times"/>
                          <a:cs typeface="Times New Roman"/>
                        </a:rPr>
                        <a:t>1.033.825 €</a:t>
                      </a:r>
                      <a:r>
                        <a:rPr lang="fr-FR" sz="1600" baseline="0" dirty="0" smtClean="0">
                          <a:effectLst/>
                          <a:latin typeface="+mn-lt"/>
                          <a:ea typeface="Times"/>
                          <a:cs typeface="Times New Roman"/>
                        </a:rPr>
                        <a:t> </a:t>
                      </a: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200" baseline="0" dirty="0" smtClean="0">
                          <a:effectLst/>
                          <a:latin typeface="+mn-lt"/>
                          <a:ea typeface="Times"/>
                          <a:cs typeface="Times New Roman"/>
                        </a:rPr>
                        <a:t>d’économie /an </a:t>
                      </a:r>
                      <a:r>
                        <a:rPr lang="fr-FR" sz="1200" dirty="0" smtClean="0">
                          <a:effectLst/>
                          <a:latin typeface="+mn-lt"/>
                          <a:ea typeface="Times"/>
                          <a:cs typeface="Times New Roman"/>
                        </a:rPr>
                        <a:t> </a:t>
                      </a: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BE" sz="1200" dirty="0">
                        <a:effectLst/>
                        <a:latin typeface="+mn-lt"/>
                        <a:ea typeface="Times"/>
                        <a:cs typeface="Times New Roman"/>
                      </a:endParaRPr>
                    </a:p>
                  </a:txBody>
                  <a:tcPr marL="51805" marR="51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856"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+mn-lt"/>
                          <a:ea typeface="Times"/>
                          <a:cs typeface="Times New Roman"/>
                        </a:rPr>
                        <a:t>L’éclairage public</a:t>
                      </a:r>
                      <a:endParaRPr lang="fr-BE" sz="1600" dirty="0">
                        <a:effectLst/>
                        <a:latin typeface="+mn-lt"/>
                        <a:ea typeface="Times"/>
                        <a:cs typeface="Times New Roman"/>
                      </a:endParaRPr>
                    </a:p>
                  </a:txBody>
                  <a:tcPr marL="51805" marR="51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+mn-lt"/>
                          <a:ea typeface="Times"/>
                          <a:cs typeface="Times New Roman"/>
                        </a:rPr>
                        <a:t>2.400.000 </a:t>
                      </a:r>
                      <a:r>
                        <a:rPr lang="fr-FR" sz="1600" dirty="0" smtClean="0">
                          <a:effectLst/>
                          <a:latin typeface="+mn-lt"/>
                          <a:ea typeface="Times"/>
                          <a:cs typeface="Times New Roman"/>
                        </a:rPr>
                        <a:t>€</a:t>
                      </a:r>
                      <a:endParaRPr lang="fr-BE" sz="1600" dirty="0">
                        <a:effectLst/>
                        <a:latin typeface="+mn-lt"/>
                        <a:ea typeface="Times"/>
                        <a:cs typeface="Times New Roman"/>
                      </a:endParaRPr>
                    </a:p>
                  </a:txBody>
                  <a:tcPr marL="51805" marR="51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+mn-lt"/>
                          <a:ea typeface="Times"/>
                          <a:cs typeface="Times New Roman"/>
                        </a:rPr>
                        <a:t>OSP Ores</a:t>
                      </a:r>
                      <a:endParaRPr lang="fr-BE" sz="1200" dirty="0">
                        <a:effectLst/>
                        <a:latin typeface="+mn-lt"/>
                        <a:ea typeface="Times"/>
                        <a:cs typeface="Times New Roman"/>
                      </a:endParaRP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+mn-lt"/>
                          <a:ea typeface="Times"/>
                          <a:cs typeface="Times New Roman"/>
                        </a:rPr>
                        <a:t>Tiers investisseurs  </a:t>
                      </a:r>
                      <a:endParaRPr lang="fr-BE" sz="1200" dirty="0">
                        <a:effectLst/>
                        <a:latin typeface="+mn-lt"/>
                        <a:ea typeface="Times"/>
                        <a:cs typeface="Times New Roman"/>
                      </a:endParaRP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 err="1">
                          <a:effectLst/>
                          <a:latin typeface="+mn-lt"/>
                          <a:ea typeface="Times"/>
                          <a:cs typeface="Times New Roman"/>
                        </a:rPr>
                        <a:t>Sowafinal</a:t>
                      </a:r>
                      <a:r>
                        <a:rPr lang="fr-FR" sz="1200" dirty="0">
                          <a:effectLst/>
                          <a:latin typeface="+mn-lt"/>
                          <a:ea typeface="Times"/>
                          <a:cs typeface="Times New Roman"/>
                        </a:rPr>
                        <a:t> </a:t>
                      </a:r>
                      <a:endParaRPr lang="fr-BE" sz="1200" dirty="0">
                        <a:effectLst/>
                        <a:latin typeface="+mn-lt"/>
                        <a:ea typeface="Times"/>
                        <a:cs typeface="Times New Roman"/>
                      </a:endParaRPr>
                    </a:p>
                  </a:txBody>
                  <a:tcPr marL="51805" marR="51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+mn-lt"/>
                          <a:ea typeface="Times"/>
                          <a:cs typeface="Times New Roman"/>
                        </a:rPr>
                        <a:t>121 709 €/</a:t>
                      </a:r>
                      <a:r>
                        <a:rPr lang="fr-FR" sz="1200" dirty="0">
                          <a:effectLst/>
                          <a:latin typeface="+mn-lt"/>
                          <a:ea typeface="Times"/>
                          <a:cs typeface="Times New Roman"/>
                        </a:rPr>
                        <a:t>an d’économie pour le budget communal </a:t>
                      </a:r>
                      <a:endParaRPr lang="fr-BE" sz="1200" dirty="0">
                        <a:effectLst/>
                        <a:latin typeface="+mn-lt"/>
                        <a:ea typeface="Times"/>
                        <a:cs typeface="Times New Roman"/>
                      </a:endParaRP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+mn-lt"/>
                          <a:ea typeface="Times"/>
                          <a:cs typeface="Times New Roman"/>
                        </a:rPr>
                        <a:t>Amortissement / Tiers </a:t>
                      </a:r>
                      <a:r>
                        <a:rPr lang="fr-FR" sz="1200" dirty="0" err="1">
                          <a:effectLst/>
                          <a:latin typeface="+mn-lt"/>
                          <a:ea typeface="Times"/>
                          <a:cs typeface="Times New Roman"/>
                        </a:rPr>
                        <a:t>Invest</a:t>
                      </a:r>
                      <a:endParaRPr lang="fr-BE" sz="1200" dirty="0">
                        <a:effectLst/>
                        <a:latin typeface="+mn-lt"/>
                        <a:ea typeface="Times"/>
                        <a:cs typeface="Times New Roman"/>
                      </a:endParaRPr>
                    </a:p>
                  </a:txBody>
                  <a:tcPr marL="51805" marR="51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369"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+mn-lt"/>
                          <a:ea typeface="Times"/>
                          <a:cs typeface="Times New Roman"/>
                        </a:rPr>
                        <a:t>Tous les bâtiments du tertiaire (écoles, maisons de repos )</a:t>
                      </a:r>
                      <a:endParaRPr lang="fr-BE" sz="1600" dirty="0">
                        <a:effectLst/>
                        <a:latin typeface="+mn-lt"/>
                        <a:ea typeface="Times"/>
                        <a:cs typeface="Times New Roman"/>
                      </a:endParaRPr>
                    </a:p>
                  </a:txBody>
                  <a:tcPr marL="51805" marR="51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+mn-lt"/>
                          <a:ea typeface="Times"/>
                          <a:cs typeface="Times New Roman"/>
                        </a:rPr>
                        <a:t>5.560.000 €</a:t>
                      </a:r>
                      <a:r>
                        <a:rPr lang="fr-FR" sz="1200" dirty="0">
                          <a:effectLst/>
                          <a:latin typeface="+mn-lt"/>
                          <a:ea typeface="Times"/>
                          <a:cs typeface="Times New Roman"/>
                        </a:rPr>
                        <a:t> </a:t>
                      </a:r>
                      <a:endParaRPr lang="fr-BE" sz="1200" dirty="0">
                        <a:effectLst/>
                        <a:latin typeface="+mn-lt"/>
                        <a:ea typeface="Times"/>
                        <a:cs typeface="Times New Roman"/>
                      </a:endParaRPr>
                    </a:p>
                  </a:txBody>
                  <a:tcPr marL="51805" marR="51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+mn-lt"/>
                          <a:ea typeface="Times"/>
                          <a:cs typeface="Times New Roman"/>
                        </a:rPr>
                        <a:t>Emprunts.</a:t>
                      </a: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+mn-lt"/>
                          <a:ea typeface="Times"/>
                          <a:cs typeface="Times New Roman"/>
                        </a:rPr>
                        <a:t>Subvention</a:t>
                      </a:r>
                      <a:r>
                        <a:rPr lang="fr-FR" sz="1200" baseline="0" dirty="0" smtClean="0">
                          <a:effectLst/>
                          <a:latin typeface="+mn-lt"/>
                          <a:ea typeface="Times"/>
                          <a:cs typeface="Times New Roman"/>
                        </a:rPr>
                        <a:t> UREBA </a:t>
                      </a:r>
                      <a:r>
                        <a:rPr lang="fr-FR" sz="1200" baseline="0" dirty="0" err="1" smtClean="0">
                          <a:effectLst/>
                          <a:latin typeface="+mn-lt"/>
                          <a:ea typeface="Times"/>
                          <a:cs typeface="Times New Roman"/>
                        </a:rPr>
                        <a:t>Infrasport</a:t>
                      </a:r>
                      <a:r>
                        <a:rPr lang="fr-FR" sz="1200" baseline="0" dirty="0" smtClean="0">
                          <a:effectLst/>
                          <a:latin typeface="+mn-lt"/>
                          <a:ea typeface="Times"/>
                          <a:cs typeface="Times New Roman"/>
                        </a:rPr>
                        <a:t> </a:t>
                      </a:r>
                      <a:endParaRPr lang="fr-BE" sz="1200" dirty="0">
                        <a:effectLst/>
                        <a:latin typeface="+mn-lt"/>
                        <a:ea typeface="Times"/>
                        <a:cs typeface="Times New Roman"/>
                      </a:endParaRPr>
                    </a:p>
                  </a:txBody>
                  <a:tcPr marL="51805" marR="51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"/>
                          <a:cs typeface="Times New Roman"/>
                        </a:rPr>
                        <a:t>310 000  € </a:t>
                      </a:r>
                      <a:r>
                        <a:rPr lang="fr-FR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"/>
                          <a:cs typeface="Times New Roman"/>
                        </a:rPr>
                        <a:t>d’économies </a:t>
                      </a: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"/>
                          <a:cs typeface="Times New Roman"/>
                        </a:rPr>
                        <a:t>annuelles après amortissement</a:t>
                      </a:r>
                      <a:endParaRPr lang="fr-BE" sz="1200" dirty="0">
                        <a:effectLst/>
                        <a:latin typeface="+mn-lt"/>
                        <a:ea typeface="Times"/>
                        <a:cs typeface="Times New Roman"/>
                      </a:endParaRPr>
                    </a:p>
                  </a:txBody>
                  <a:tcPr marL="51805" marR="51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881"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+mn-lt"/>
                          <a:ea typeface="Times"/>
                          <a:cs typeface="Times New Roman"/>
                        </a:rPr>
                        <a:t>La </a:t>
                      </a:r>
                      <a:r>
                        <a:rPr lang="fr-FR" sz="1600" dirty="0" err="1">
                          <a:effectLst/>
                          <a:latin typeface="+mn-lt"/>
                          <a:ea typeface="Times"/>
                          <a:cs typeface="Times New Roman"/>
                        </a:rPr>
                        <a:t>biométhanisation</a:t>
                      </a:r>
                      <a:r>
                        <a:rPr lang="fr-FR" sz="1600" dirty="0">
                          <a:effectLst/>
                          <a:latin typeface="+mn-lt"/>
                          <a:ea typeface="Times"/>
                          <a:cs typeface="Times New Roman"/>
                        </a:rPr>
                        <a:t> </a:t>
                      </a:r>
                      <a:endParaRPr lang="fr-BE" sz="1600" dirty="0">
                        <a:effectLst/>
                        <a:latin typeface="+mn-lt"/>
                        <a:ea typeface="Times"/>
                        <a:cs typeface="Times New Roman"/>
                      </a:endParaRPr>
                    </a:p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+mn-lt"/>
                          <a:ea typeface="Times"/>
                          <a:cs typeface="Times New Roman"/>
                        </a:rPr>
                        <a:t>agricole et agro-alimentaire </a:t>
                      </a:r>
                      <a:endParaRPr lang="fr-BE" sz="1600" dirty="0">
                        <a:effectLst/>
                        <a:latin typeface="+mn-lt"/>
                        <a:ea typeface="Times"/>
                        <a:cs typeface="Times New Roman"/>
                      </a:endParaRPr>
                    </a:p>
                  </a:txBody>
                  <a:tcPr marL="51805" marR="51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+mn-lt"/>
                          <a:ea typeface="Times"/>
                          <a:cs typeface="Times New Roman"/>
                        </a:rPr>
                        <a:t>9 445 120 €</a:t>
                      </a:r>
                      <a:endParaRPr lang="fr-BE" sz="1600" dirty="0">
                        <a:effectLst/>
                        <a:latin typeface="+mn-lt"/>
                        <a:ea typeface="Times"/>
                        <a:cs typeface="Times New Roman"/>
                      </a:endParaRPr>
                    </a:p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+mn-lt"/>
                          <a:ea typeface="Times"/>
                          <a:cs typeface="Times New Roman"/>
                        </a:rPr>
                        <a:t>Investissement</a:t>
                      </a:r>
                      <a:endParaRPr lang="fr-BE" sz="1200" dirty="0">
                        <a:effectLst/>
                        <a:latin typeface="+mn-lt"/>
                        <a:ea typeface="Times"/>
                        <a:cs typeface="Times New Roman"/>
                      </a:endParaRPr>
                    </a:p>
                  </a:txBody>
                  <a:tcPr marL="51805" marR="51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+mn-lt"/>
                          <a:ea typeface="Times"/>
                          <a:cs typeface="Times New Roman"/>
                        </a:rPr>
                        <a:t>Emprunts</a:t>
                      </a:r>
                      <a:r>
                        <a:rPr lang="fr-FR" sz="1200" baseline="0" dirty="0" smtClean="0">
                          <a:effectLst/>
                          <a:latin typeface="+mn-lt"/>
                          <a:ea typeface="Times"/>
                          <a:cs typeface="Times New Roman"/>
                        </a:rPr>
                        <a:t>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effectLst/>
                          <a:latin typeface="Calibri"/>
                          <a:ea typeface="Times"/>
                          <a:cs typeface="Times New Roman"/>
                        </a:rPr>
                        <a:t>Subventions RW </a:t>
                      </a:r>
                      <a:endParaRPr lang="fr-BE" sz="1200" dirty="0" smtClean="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BE" sz="1200" dirty="0">
                        <a:effectLst/>
                        <a:latin typeface="+mn-lt"/>
                        <a:ea typeface="Times"/>
                        <a:cs typeface="Times New Roman"/>
                      </a:endParaRPr>
                    </a:p>
                  </a:txBody>
                  <a:tcPr marL="51805" marR="51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"/>
                          <a:cs typeface="Times New Roman"/>
                        </a:rPr>
                        <a:t>1.538.047 €</a:t>
                      </a:r>
                      <a:endParaRPr lang="fr-BE" sz="1600" dirty="0">
                        <a:effectLst/>
                        <a:latin typeface="+mn-lt"/>
                        <a:ea typeface="Times"/>
                        <a:cs typeface="Times New Roman"/>
                      </a:endParaRP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+mn-lt"/>
                          <a:ea typeface="Times"/>
                          <a:cs typeface="Times New Roman"/>
                        </a:rPr>
                        <a:t>Recettes annuelles </a:t>
                      </a:r>
                      <a:endParaRPr lang="fr-BE" sz="1200" dirty="0">
                        <a:effectLst/>
                        <a:latin typeface="+mn-lt"/>
                        <a:ea typeface="Times"/>
                        <a:cs typeface="Times New Roman"/>
                      </a:endParaRP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+mn-lt"/>
                          <a:ea typeface="Times"/>
                          <a:cs typeface="Times New Roman"/>
                        </a:rPr>
                        <a:t>Après amortissement </a:t>
                      </a:r>
                      <a:endParaRPr lang="fr-FR" sz="1200" dirty="0" smtClean="0">
                        <a:effectLst/>
                        <a:latin typeface="+mn-lt"/>
                        <a:ea typeface="Times"/>
                        <a:cs typeface="Times New Roman"/>
                      </a:endParaRP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200" dirty="0" smtClean="0">
                        <a:effectLst/>
                        <a:latin typeface="+mn-lt"/>
                        <a:ea typeface="Times"/>
                        <a:cs typeface="Times New Roman"/>
                      </a:endParaRP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BE" sz="1200" dirty="0">
                        <a:effectLst/>
                        <a:latin typeface="+mn-lt"/>
                        <a:ea typeface="Times"/>
                        <a:cs typeface="Times New Roman"/>
                      </a:endParaRPr>
                    </a:p>
                  </a:txBody>
                  <a:tcPr marL="51805" marR="51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7385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ZoneTexte 5"/>
          <p:cNvSpPr txBox="1">
            <a:spLocks noChangeArrowheads="1"/>
          </p:cNvSpPr>
          <p:nvPr/>
        </p:nvSpPr>
        <p:spPr bwMode="auto">
          <a:xfrm>
            <a:off x="1176482" y="1000107"/>
            <a:ext cx="7958041" cy="489364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1" algn="ctr"/>
            <a:r>
              <a:rPr lang="fr-BE" b="1" i="1" u="sng" dirty="0" smtClean="0">
                <a:solidFill>
                  <a:srgbClr val="C5D1D7">
                    <a:lumMod val="25000"/>
                  </a:srgbClr>
                </a:solidFill>
              </a:rPr>
              <a:t>Financement </a:t>
            </a:r>
            <a:r>
              <a:rPr lang="fr-BE" b="1" i="1" u="sng" dirty="0">
                <a:solidFill>
                  <a:srgbClr val="C5D1D7">
                    <a:lumMod val="25000"/>
                  </a:srgbClr>
                </a:solidFill>
              </a:rPr>
              <a:t>du plan </a:t>
            </a:r>
            <a:r>
              <a:rPr lang="fr-BE" b="1" i="1" u="sng" dirty="0" smtClean="0">
                <a:solidFill>
                  <a:srgbClr val="C5D1D7">
                    <a:lumMod val="25000"/>
                  </a:srgbClr>
                </a:solidFill>
              </a:rPr>
              <a:t>d’actions</a:t>
            </a:r>
          </a:p>
          <a:p>
            <a:pPr lvl="1" algn="ctr"/>
            <a:endParaRPr lang="fr-BE" b="1" i="1" u="sng" dirty="0">
              <a:solidFill>
                <a:srgbClr val="C5D1D7">
                  <a:lumMod val="25000"/>
                </a:srgbClr>
              </a:solidFill>
            </a:endParaRPr>
          </a:p>
          <a:p>
            <a:pPr lvl="1" algn="ctr"/>
            <a:endParaRPr lang="fr-BE" b="1" i="1" u="sng" dirty="0" smtClean="0">
              <a:solidFill>
                <a:srgbClr val="C5D1D7">
                  <a:lumMod val="25000"/>
                </a:srgbClr>
              </a:solidFill>
            </a:endParaRPr>
          </a:p>
          <a:p>
            <a:pPr lvl="1" algn="ctr"/>
            <a:endParaRPr lang="fr-BE" b="1" i="1" u="sng" dirty="0">
              <a:solidFill>
                <a:srgbClr val="C5D1D7">
                  <a:lumMod val="25000"/>
                </a:srgbClr>
              </a:solidFill>
            </a:endParaRPr>
          </a:p>
          <a:p>
            <a:pPr lvl="1" algn="ctr"/>
            <a:endParaRPr lang="fr-BE" b="1" i="1" u="sng" dirty="0" smtClean="0">
              <a:solidFill>
                <a:srgbClr val="C5D1D7">
                  <a:lumMod val="25000"/>
                </a:srgbClr>
              </a:solidFill>
            </a:endParaRPr>
          </a:p>
          <a:p>
            <a:pPr lvl="1" algn="ctr"/>
            <a:endParaRPr lang="fr-BE" b="1" i="1" u="sng" dirty="0">
              <a:solidFill>
                <a:srgbClr val="C5D1D7">
                  <a:lumMod val="25000"/>
                </a:srgbClr>
              </a:solidFill>
            </a:endParaRPr>
          </a:p>
          <a:p>
            <a:pPr lvl="1" algn="ctr"/>
            <a:endParaRPr lang="fr-BE" b="1" i="1" u="sng" dirty="0" smtClean="0">
              <a:solidFill>
                <a:srgbClr val="C5D1D7">
                  <a:lumMod val="25000"/>
                </a:srgbClr>
              </a:solidFill>
            </a:endParaRPr>
          </a:p>
          <a:p>
            <a:pPr lvl="1" algn="ctr"/>
            <a:endParaRPr lang="fr-BE" b="1" i="1" u="sng" dirty="0">
              <a:solidFill>
                <a:srgbClr val="C5D1D7">
                  <a:lumMod val="25000"/>
                </a:srgbClr>
              </a:solidFill>
            </a:endParaRPr>
          </a:p>
          <a:p>
            <a:pPr lvl="1" algn="ctr"/>
            <a:endParaRPr lang="fr-BE" b="1" i="1" u="sng" dirty="0" smtClean="0">
              <a:solidFill>
                <a:srgbClr val="C5D1D7">
                  <a:lumMod val="25000"/>
                </a:srgbClr>
              </a:solidFill>
            </a:endParaRPr>
          </a:p>
          <a:p>
            <a:pPr lvl="1" algn="ctr"/>
            <a:endParaRPr lang="fr-BE" b="1" i="1" u="sng" dirty="0">
              <a:solidFill>
                <a:srgbClr val="C5D1D7">
                  <a:lumMod val="25000"/>
                </a:srgbClr>
              </a:solidFill>
            </a:endParaRPr>
          </a:p>
          <a:p>
            <a:pPr lvl="1" algn="ctr"/>
            <a:endParaRPr lang="fr-BE" b="1" i="1" u="sng" dirty="0" smtClean="0">
              <a:solidFill>
                <a:srgbClr val="C5D1D7">
                  <a:lumMod val="25000"/>
                </a:srgbClr>
              </a:solidFill>
            </a:endParaRPr>
          </a:p>
          <a:p>
            <a:pPr lvl="1" algn="ctr"/>
            <a:endParaRPr lang="fr-BE" b="1" i="1" u="sng" dirty="0" smtClean="0">
              <a:solidFill>
                <a:srgbClr val="C5D1D7">
                  <a:lumMod val="25000"/>
                </a:srgbClr>
              </a:solidFill>
            </a:endParaRPr>
          </a:p>
          <a:p>
            <a:pPr lvl="1" algn="ctr"/>
            <a:endParaRPr lang="fr-BE" b="1" i="1" u="sng" dirty="0">
              <a:solidFill>
                <a:srgbClr val="C5D1D7">
                  <a:lumMod val="25000"/>
                </a:srgbClr>
              </a:solidFill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176484" cy="1764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76482" y="0"/>
            <a:ext cx="1727096" cy="997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1714487"/>
            <a:ext cx="1176485" cy="885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08781" y="-11941"/>
            <a:ext cx="1794790" cy="1009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03571" y="-11940"/>
            <a:ext cx="1794791" cy="1009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97605" y="-78656"/>
            <a:ext cx="1746803" cy="1076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12360" y="-99212"/>
            <a:ext cx="1331640" cy="1099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8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2571520"/>
            <a:ext cx="1176484" cy="677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3222414"/>
            <a:ext cx="1176482" cy="661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10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3858049"/>
            <a:ext cx="1176485" cy="6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2582" y="4493685"/>
            <a:ext cx="1209065" cy="68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79048" y="5171036"/>
            <a:ext cx="1255532" cy="850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2583" y="6021288"/>
            <a:ext cx="1209065" cy="83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14300058"/>
              </p:ext>
            </p:extLst>
          </p:nvPr>
        </p:nvGraphicFramePr>
        <p:xfrm>
          <a:off x="1619672" y="1787556"/>
          <a:ext cx="7128792" cy="3764280"/>
        </p:xfrm>
        <a:graphic>
          <a:graphicData uri="http://schemas.openxmlformats.org/drawingml/2006/table">
            <a:tbl>
              <a:tblPr firstRow="1" firstCol="1" bandRow="1"/>
              <a:tblGrid>
                <a:gridCol w="2117649"/>
                <a:gridCol w="1671166"/>
                <a:gridCol w="1559547"/>
                <a:gridCol w="1780430"/>
              </a:tblGrid>
              <a:tr h="115123">
                <a:tc gridSpan="4">
                  <a:txBody>
                    <a:bodyPr/>
                    <a:lstStyle/>
                    <a:p>
                      <a:pPr marL="9017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400" b="1" i="1" dirty="0">
                          <a:effectLst/>
                          <a:latin typeface="Calibri"/>
                          <a:ea typeface="Times"/>
                          <a:cs typeface="Times New Roman"/>
                        </a:rPr>
                        <a:t>Du 1</a:t>
                      </a:r>
                      <a:r>
                        <a:rPr lang="fr-FR" sz="1400" b="1" i="1" baseline="30000" dirty="0">
                          <a:effectLst/>
                          <a:latin typeface="Calibri"/>
                          <a:ea typeface="Times"/>
                          <a:cs typeface="Times New Roman"/>
                        </a:rPr>
                        <a:t>er</a:t>
                      </a:r>
                      <a:r>
                        <a:rPr lang="fr-FR" sz="1400" b="1" i="1" dirty="0">
                          <a:effectLst/>
                          <a:latin typeface="Calibri"/>
                          <a:ea typeface="Times"/>
                          <a:cs typeface="Times New Roman"/>
                        </a:rPr>
                        <a:t> janvier 2013 au 31 décembre 2020</a:t>
                      </a:r>
                      <a:endParaRPr lang="fr-BE" sz="1400" dirty="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51805" marR="51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259026">
                <a:tc>
                  <a:txBody>
                    <a:bodyPr/>
                    <a:lstStyle/>
                    <a:p>
                      <a:pPr marL="9017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400" b="1" i="1">
                          <a:effectLst/>
                          <a:latin typeface="Calibri"/>
                          <a:ea typeface="Times"/>
                          <a:cs typeface="Times New Roman"/>
                        </a:rPr>
                        <a:t>SECTEURS </a:t>
                      </a:r>
                      <a:endParaRPr lang="fr-BE" sz="140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51805" marR="51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400" b="1" i="1" dirty="0">
                          <a:effectLst/>
                          <a:latin typeface="Calibri"/>
                          <a:ea typeface="Times"/>
                          <a:cs typeface="Times New Roman"/>
                        </a:rPr>
                        <a:t>Charges </a:t>
                      </a:r>
                      <a:endParaRPr lang="fr-BE" sz="1400" dirty="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51805" marR="51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400" b="1" i="1" dirty="0">
                          <a:effectLst/>
                          <a:latin typeface="Calibri"/>
                          <a:ea typeface="Times"/>
                          <a:cs typeface="Times New Roman"/>
                        </a:rPr>
                        <a:t>Produits </a:t>
                      </a:r>
                      <a:endParaRPr lang="fr-BE" sz="1400" dirty="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51805" marR="51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400" b="1" i="1" dirty="0">
                          <a:effectLst/>
                          <a:latin typeface="Calibri"/>
                          <a:ea typeface="Times"/>
                          <a:cs typeface="Times New Roman"/>
                        </a:rPr>
                        <a:t>Rentabilités </a:t>
                      </a:r>
                      <a:endParaRPr lang="fr-BE" sz="1400" dirty="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  <a:p>
                      <a:pPr marL="9017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400" b="1" i="1" dirty="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400" dirty="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51805" marR="51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56881"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Calibri"/>
                          <a:ea typeface="Times"/>
                          <a:cs typeface="Times New Roman"/>
                        </a:rPr>
                        <a:t>L’éolien</a:t>
                      </a:r>
                      <a:endParaRPr lang="fr-BE" sz="1400" dirty="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Calibri"/>
                          <a:ea typeface="Times"/>
                          <a:cs typeface="Times New Roman"/>
                        </a:rPr>
                        <a:t> </a:t>
                      </a:r>
                      <a:endParaRPr lang="fr-BE" sz="1400" dirty="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51805" marR="51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Calibri"/>
                          <a:ea typeface="Times"/>
                          <a:cs typeface="Times New Roman"/>
                        </a:rPr>
                        <a:t>15.675.000 €</a:t>
                      </a:r>
                      <a:endParaRPr lang="fr-BE" sz="1600" dirty="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Calibri"/>
                          <a:ea typeface="Times"/>
                          <a:cs typeface="Times New Roman"/>
                        </a:rPr>
                        <a:t>Investissement</a:t>
                      </a:r>
                      <a:endParaRPr lang="fr-BE" sz="1400" dirty="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51805" marR="51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Calibri"/>
                          <a:ea typeface="Times"/>
                          <a:cs typeface="Times New Roman"/>
                        </a:rPr>
                        <a:t>Emprunts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aseline="0" dirty="0" smtClean="0">
                          <a:effectLst/>
                          <a:latin typeface="Calibri"/>
                          <a:ea typeface="Times"/>
                          <a:cs typeface="Times New Roman"/>
                        </a:rPr>
                        <a:t>Subventions RW </a:t>
                      </a:r>
                      <a:endParaRPr lang="fr-BE" sz="1400" dirty="0" smtClean="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BE" sz="1400" dirty="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51805" marR="51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"/>
                          <a:cs typeface="Times New Roman"/>
                        </a:rPr>
                        <a:t>3.312.000 €</a:t>
                      </a:r>
                      <a:endParaRPr lang="fr-BE" sz="1600" dirty="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Calibri"/>
                          <a:ea typeface="Times"/>
                          <a:cs typeface="Times New Roman"/>
                        </a:rPr>
                        <a:t>Recettes annuelles </a:t>
                      </a:r>
                      <a:endParaRPr lang="fr-BE" sz="1400" dirty="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Calibri"/>
                          <a:ea typeface="Times"/>
                          <a:cs typeface="Times New Roman"/>
                        </a:rPr>
                        <a:t>Après amortissement</a:t>
                      </a:r>
                      <a:endParaRPr lang="fr-BE" sz="1400" dirty="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51805" marR="51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905"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Calibri"/>
                          <a:ea typeface="Times"/>
                          <a:cs typeface="Times New Roman"/>
                        </a:rPr>
                        <a:t>La cogénération Electrawinds </a:t>
                      </a:r>
                      <a:endParaRPr lang="fr-BE" sz="140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51805" marR="51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Calibri"/>
                          <a:ea typeface="Times"/>
                          <a:cs typeface="Times New Roman"/>
                        </a:rPr>
                        <a:t>12.600.000 </a:t>
                      </a:r>
                      <a:r>
                        <a:rPr lang="fr-FR" sz="1400" dirty="0">
                          <a:effectLst/>
                          <a:latin typeface="Calibri"/>
                          <a:ea typeface="Times"/>
                          <a:cs typeface="Times New Roman"/>
                        </a:rPr>
                        <a:t>€</a:t>
                      </a:r>
                      <a:endParaRPr lang="fr-BE" sz="1400" dirty="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Calibri"/>
                          <a:ea typeface="Times"/>
                          <a:cs typeface="Times New Roman"/>
                        </a:rPr>
                        <a:t>Investissement</a:t>
                      </a:r>
                      <a:endParaRPr lang="fr-BE" sz="1400" dirty="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51805" marR="51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Calibri"/>
                          <a:ea typeface="Times"/>
                          <a:cs typeface="Times New Roman"/>
                        </a:rPr>
                        <a:t>Emprunt </a:t>
                      </a:r>
                      <a:endParaRPr lang="fr-BE" sz="1400" dirty="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51805" marR="51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Calibri"/>
                          <a:ea typeface="Times"/>
                          <a:cs typeface="Times New Roman"/>
                        </a:rPr>
                        <a:t>2.400.00 €</a:t>
                      </a:r>
                      <a:endParaRPr lang="fr-BE" sz="1600" dirty="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Calibri"/>
                          <a:ea typeface="Times"/>
                          <a:cs typeface="Times New Roman"/>
                        </a:rPr>
                        <a:t>Recettes annuelles </a:t>
                      </a:r>
                      <a:endParaRPr lang="fr-BE" sz="1400" dirty="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Calibri"/>
                          <a:ea typeface="Times"/>
                          <a:cs typeface="Times New Roman"/>
                        </a:rPr>
                        <a:t>Après amortissement </a:t>
                      </a:r>
                      <a:endParaRPr lang="fr-BE" sz="1400" dirty="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51805" marR="51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026"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Calibri"/>
                          <a:ea typeface="Times"/>
                          <a:cs typeface="Times New Roman"/>
                        </a:rPr>
                        <a:t>Dans les entreprises</a:t>
                      </a:r>
                      <a:endParaRPr lang="fr-BE" sz="140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Calibri"/>
                          <a:ea typeface="Times"/>
                          <a:cs typeface="Times New Roman"/>
                        </a:rPr>
                        <a:t> </a:t>
                      </a:r>
                      <a:endParaRPr lang="fr-BE" sz="140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51805" marR="51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Calibri"/>
                          <a:ea typeface="Times"/>
                          <a:cs typeface="Times New Roman"/>
                        </a:rPr>
                        <a:t>18.600.000 €</a:t>
                      </a:r>
                      <a:r>
                        <a:rPr lang="fr-FR" sz="1400" dirty="0">
                          <a:effectLst/>
                          <a:latin typeface="Calibri"/>
                          <a:ea typeface="Times"/>
                          <a:cs typeface="Times New Roman"/>
                        </a:rPr>
                        <a:t> </a:t>
                      </a:r>
                      <a:r>
                        <a:rPr lang="fr-FR" sz="1400" dirty="0" smtClean="0">
                          <a:effectLst/>
                          <a:latin typeface="Calibri"/>
                          <a:ea typeface="Times"/>
                          <a:cs typeface="Times New Roman"/>
                        </a:rPr>
                        <a:t> </a:t>
                      </a:r>
                      <a:endParaRPr lang="fr-BE" sz="1400" dirty="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51805" marR="51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Calibri"/>
                          <a:ea typeface="Times"/>
                          <a:cs typeface="Times New Roman"/>
                        </a:rPr>
                        <a:t>Emprunts</a:t>
                      </a:r>
                      <a:r>
                        <a:rPr lang="fr-FR" sz="1400" baseline="0" dirty="0" smtClean="0">
                          <a:effectLst/>
                          <a:latin typeface="Calibri"/>
                          <a:ea typeface="Times"/>
                          <a:cs typeface="Times New Roman"/>
                        </a:rPr>
                        <a:t> </a:t>
                      </a: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400" baseline="0" dirty="0" smtClean="0">
                          <a:effectLst/>
                          <a:latin typeface="Calibri"/>
                          <a:ea typeface="Times"/>
                          <a:cs typeface="Times New Roman"/>
                        </a:rPr>
                        <a:t>Subventions RW </a:t>
                      </a:r>
                      <a:endParaRPr lang="fr-BE" sz="1400" dirty="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51805" marR="51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Calibri"/>
                          <a:ea typeface="Times"/>
                          <a:cs typeface="Times New Roman"/>
                        </a:rPr>
                        <a:t>8.208.850 € </a:t>
                      </a:r>
                      <a:r>
                        <a:rPr lang="fr-FR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"/>
                          <a:cs typeface="Times New Roman"/>
                        </a:rPr>
                        <a:t>d’économies </a:t>
                      </a: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"/>
                          <a:cs typeface="Times New Roman"/>
                        </a:rPr>
                        <a:t>annuelles après amortissement</a:t>
                      </a:r>
                      <a:endParaRPr lang="fr-BE" sz="1400" dirty="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51805" marR="51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100"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Calibri"/>
                          <a:ea typeface="Times"/>
                          <a:cs typeface="Times New Roman"/>
                        </a:rPr>
                        <a:t>Achat d’électricité </a:t>
                      </a:r>
                      <a:endParaRPr lang="fr-BE" sz="140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Calibri"/>
                          <a:ea typeface="Times"/>
                          <a:cs typeface="Times New Roman"/>
                        </a:rPr>
                        <a:t>100 % Verte </a:t>
                      </a:r>
                      <a:endParaRPr lang="fr-BE" sz="140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51805" marR="51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Calibri"/>
                          <a:ea typeface="Times"/>
                          <a:cs typeface="Times New Roman"/>
                        </a:rPr>
                        <a:t>10.000 €</a:t>
                      </a:r>
                      <a:endParaRPr lang="fr-BE" sz="1600" dirty="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  <a:p>
                      <a:pPr marL="9017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Calibri"/>
                          <a:ea typeface="Times"/>
                          <a:cs typeface="Times New Roman"/>
                        </a:rPr>
                        <a:t>Campagne de mobilisation durant 2 ans</a:t>
                      </a:r>
                      <a:endParaRPr lang="fr-BE" sz="1400" dirty="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51805" marR="51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Calibri"/>
                          <a:ea typeface="Times"/>
                          <a:cs typeface="Times New Roman"/>
                        </a:rPr>
                        <a:t>10.000 €</a:t>
                      </a:r>
                      <a:endParaRPr lang="fr-BE" sz="1600" dirty="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Calibri"/>
                          <a:ea typeface="Times"/>
                          <a:cs typeface="Times New Roman"/>
                        </a:rPr>
                        <a:t>Investissement communal</a:t>
                      </a:r>
                      <a:endParaRPr lang="fr-BE" sz="1400" dirty="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51805" marR="51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Calibri"/>
                          <a:ea typeface="Times"/>
                          <a:cs typeface="Times New Roman"/>
                        </a:rPr>
                        <a:t>…% d’économie sur les factures d’électricité</a:t>
                      </a:r>
                      <a:endParaRPr lang="fr-BE" sz="1400" dirty="0">
                        <a:effectLst/>
                        <a:latin typeface="AvantGarde"/>
                        <a:ea typeface="Times"/>
                        <a:cs typeface="Times New Roman"/>
                      </a:endParaRPr>
                    </a:p>
                  </a:txBody>
                  <a:tcPr marL="51805" marR="51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8291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3729</TotalTime>
  <Words>1174</Words>
  <Application>Microsoft Office PowerPoint</Application>
  <PresentationFormat>Affichage à l'écran (4:3)</PresentationFormat>
  <Paragraphs>524</Paragraphs>
  <Slides>11</Slides>
  <Notes>11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Apex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</vt:vector>
  </TitlesOfParts>
  <Company>AC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Beauraing</dc:creator>
  <cp:lastModifiedBy> </cp:lastModifiedBy>
  <cp:revision>854</cp:revision>
  <cp:lastPrinted>2012-12-07T08:50:27Z</cp:lastPrinted>
  <dcterms:created xsi:type="dcterms:W3CDTF">2007-01-26T13:54:19Z</dcterms:created>
  <dcterms:modified xsi:type="dcterms:W3CDTF">2013-10-09T07:39:43Z</dcterms:modified>
</cp:coreProperties>
</file>